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1"/>
  </p:sldMasterIdLst>
  <p:notesMasterIdLst>
    <p:notesMasterId r:id="rId27"/>
  </p:notesMasterIdLst>
  <p:handoutMasterIdLst>
    <p:handoutMasterId r:id="rId28"/>
  </p:handoutMasterIdLst>
  <p:sldIdLst>
    <p:sldId id="256" r:id="rId12"/>
    <p:sldId id="260" r:id="rId13"/>
    <p:sldId id="261" r:id="rId14"/>
    <p:sldId id="257" r:id="rId15"/>
    <p:sldId id="263" r:id="rId16"/>
    <p:sldId id="262" r:id="rId17"/>
    <p:sldId id="264" r:id="rId18"/>
    <p:sldId id="270" r:id="rId19"/>
    <p:sldId id="265" r:id="rId20"/>
    <p:sldId id="268" r:id="rId21"/>
    <p:sldId id="274" r:id="rId22"/>
    <p:sldId id="275" r:id="rId23"/>
    <p:sldId id="273" r:id="rId24"/>
    <p:sldId id="269" r:id="rId25"/>
    <p:sldId id="271" r:id="rId26"/>
  </p:sldIdLst>
  <p:sldSz cx="12190413" cy="6858000"/>
  <p:notesSz cx="6858000" cy="9144000"/>
  <p:custDataLst>
    <p:tags r:id="rId29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098" autoAdjust="0"/>
  </p:normalViewPr>
  <p:slideViewPr>
    <p:cSldViewPr showGuides="1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customXml" Target="../customXml/item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1.xml"/><Relationship Id="rId24" Type="http://schemas.openxmlformats.org/officeDocument/2006/relationships/slide" Target="slides/slide13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handoutMaster" Target="handoutMasters/handoutMaster1.xml"/><Relationship Id="rId10" Type="http://schemas.openxmlformats.org/officeDocument/2006/relationships/customXml" Target="../customXml/item10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DB9A49-DA5D-4186-AD6B-A7A64338A7E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EF2E713-B3C9-4AD2-A374-070F39FFE564}">
      <dgm:prSet/>
      <dgm:spPr/>
      <dgm:t>
        <a:bodyPr/>
        <a:lstStyle/>
        <a:p>
          <a:pPr rtl="0"/>
          <a:r>
            <a:rPr lang="en-US" dirty="0" smtClean="0"/>
            <a:t>Computing systems have evolved </a:t>
          </a:r>
          <a:endParaRPr lang="el-GR" dirty="0"/>
        </a:p>
      </dgm:t>
    </dgm:pt>
    <dgm:pt modelId="{7F852018-5AB5-44E5-A97A-D2A8A7ADAF8F}" type="parTrans" cxnId="{94D79B85-8618-4A7E-9783-22C8E24FF02C}">
      <dgm:prSet/>
      <dgm:spPr/>
      <dgm:t>
        <a:bodyPr/>
        <a:lstStyle/>
        <a:p>
          <a:endParaRPr lang="el-GR"/>
        </a:p>
      </dgm:t>
    </dgm:pt>
    <dgm:pt modelId="{72C3960B-5A9A-49E6-96CF-BD43F4B22DDF}" type="sibTrans" cxnId="{94D79B85-8618-4A7E-9783-22C8E24FF02C}">
      <dgm:prSet/>
      <dgm:spPr/>
      <dgm:t>
        <a:bodyPr/>
        <a:lstStyle/>
        <a:p>
          <a:endParaRPr lang="el-GR"/>
        </a:p>
      </dgm:t>
    </dgm:pt>
    <dgm:pt modelId="{48600D77-FE3B-426E-94A1-2133058BB6C7}">
      <dgm:prSet/>
      <dgm:spPr/>
      <dgm:t>
        <a:bodyPr/>
        <a:lstStyle/>
        <a:p>
          <a:pPr rtl="0"/>
          <a:r>
            <a:rPr lang="en-US" dirty="0" smtClean="0"/>
            <a:t>From Information processing devices,</a:t>
          </a:r>
          <a:endParaRPr lang="el-GR" dirty="0"/>
        </a:p>
      </dgm:t>
    </dgm:pt>
    <dgm:pt modelId="{72C1A1AB-4748-43B5-A25F-62310BD91825}" type="parTrans" cxnId="{6FC82326-B487-493F-8730-D3FB238981C2}">
      <dgm:prSet/>
      <dgm:spPr/>
      <dgm:t>
        <a:bodyPr/>
        <a:lstStyle/>
        <a:p>
          <a:endParaRPr lang="el-GR"/>
        </a:p>
      </dgm:t>
    </dgm:pt>
    <dgm:pt modelId="{D1A52D5E-7275-418B-9CA0-50CDFC6316E9}" type="sibTrans" cxnId="{6FC82326-B487-493F-8730-D3FB238981C2}">
      <dgm:prSet/>
      <dgm:spPr/>
      <dgm:t>
        <a:bodyPr/>
        <a:lstStyle/>
        <a:p>
          <a:endParaRPr lang="el-GR"/>
        </a:p>
      </dgm:t>
    </dgm:pt>
    <dgm:pt modelId="{608C3C44-D2AB-4290-81D5-802800146A99}">
      <dgm:prSet/>
      <dgm:spPr/>
      <dgm:t>
        <a:bodyPr/>
        <a:lstStyle/>
        <a:p>
          <a:pPr rtl="0"/>
          <a:r>
            <a:rPr lang="en-US" dirty="0" smtClean="0"/>
            <a:t>Industrial, Automotive &amp; Aerospace</a:t>
          </a:r>
          <a:endParaRPr lang="el-GR" dirty="0"/>
        </a:p>
      </dgm:t>
    </dgm:pt>
    <dgm:pt modelId="{2535BCAC-66D4-4013-B1C1-DFFC23EB6FD3}" type="parTrans" cxnId="{BB1E3580-DEEC-4946-ACE4-1A7789DCE097}">
      <dgm:prSet/>
      <dgm:spPr/>
      <dgm:t>
        <a:bodyPr/>
        <a:lstStyle/>
        <a:p>
          <a:endParaRPr lang="el-GR"/>
        </a:p>
      </dgm:t>
    </dgm:pt>
    <dgm:pt modelId="{FA0667AE-0EC1-4547-A134-B988802CC7F3}" type="sibTrans" cxnId="{BB1E3580-DEEC-4946-ACE4-1A7789DCE097}">
      <dgm:prSet/>
      <dgm:spPr/>
      <dgm:t>
        <a:bodyPr/>
        <a:lstStyle/>
        <a:p>
          <a:endParaRPr lang="el-GR"/>
        </a:p>
      </dgm:t>
    </dgm:pt>
    <dgm:pt modelId="{DFE9EDEB-DE25-4E43-BA46-67D47175D7E2}">
      <dgm:prSet/>
      <dgm:spPr/>
      <dgm:t>
        <a:bodyPr/>
        <a:lstStyle/>
        <a:p>
          <a:pPr rtl="0"/>
          <a:r>
            <a:rPr lang="en-US" dirty="0" smtClean="0"/>
            <a:t>BMW and Audi motors triplicated the number of electronic control units in their vehicles since 1995.</a:t>
          </a:r>
          <a:endParaRPr lang="el-GR" dirty="0"/>
        </a:p>
      </dgm:t>
    </dgm:pt>
    <dgm:pt modelId="{3FAC5BC7-086B-427D-8122-25BAE5875B64}" type="parTrans" cxnId="{1714E420-5393-48F6-86E5-2B962A5381E7}">
      <dgm:prSet/>
      <dgm:spPr/>
      <dgm:t>
        <a:bodyPr/>
        <a:lstStyle/>
        <a:p>
          <a:endParaRPr lang="el-GR"/>
        </a:p>
      </dgm:t>
    </dgm:pt>
    <dgm:pt modelId="{09B7F101-BEBF-4436-810B-5DFC474F623F}" type="sibTrans" cxnId="{1714E420-5393-48F6-86E5-2B962A5381E7}">
      <dgm:prSet/>
      <dgm:spPr/>
      <dgm:t>
        <a:bodyPr/>
        <a:lstStyle/>
        <a:p>
          <a:endParaRPr lang="el-GR"/>
        </a:p>
      </dgm:t>
    </dgm:pt>
    <dgm:pt modelId="{8D34929C-7178-4902-9630-E53F300BDEC0}">
      <dgm:prSet/>
      <dgm:spPr/>
      <dgm:t>
        <a:bodyPr/>
        <a:lstStyle/>
        <a:p>
          <a:pPr rtl="0"/>
          <a:r>
            <a:rPr lang="en-US" dirty="0" smtClean="0"/>
            <a:t>Airbus and Boeing has recently introduced Ethernet-based communication protocols in modern aircraft.</a:t>
          </a:r>
          <a:endParaRPr lang="el-GR" dirty="0"/>
        </a:p>
      </dgm:t>
    </dgm:pt>
    <dgm:pt modelId="{58A6CC93-1AE9-40B3-8CA2-01BBF4B6BF9F}" type="parTrans" cxnId="{E84700E7-5158-40BB-B223-A2FC0A6BE785}">
      <dgm:prSet/>
      <dgm:spPr/>
      <dgm:t>
        <a:bodyPr/>
        <a:lstStyle/>
        <a:p>
          <a:endParaRPr lang="el-GR"/>
        </a:p>
      </dgm:t>
    </dgm:pt>
    <dgm:pt modelId="{0F263C1A-BA8D-4385-BBBF-CC8E60634BA7}" type="sibTrans" cxnId="{E84700E7-5158-40BB-B223-A2FC0A6BE785}">
      <dgm:prSet/>
      <dgm:spPr/>
      <dgm:t>
        <a:bodyPr/>
        <a:lstStyle/>
        <a:p>
          <a:endParaRPr lang="el-GR"/>
        </a:p>
      </dgm:t>
    </dgm:pt>
    <dgm:pt modelId="{7BDC6994-032A-4729-A60E-E2DA2BA11007}">
      <dgm:prSet/>
      <dgm:spPr/>
      <dgm:t>
        <a:bodyPr/>
        <a:lstStyle/>
        <a:p>
          <a:pPr rtl="0"/>
          <a:r>
            <a:rPr lang="da-DK" dirty="0" smtClean="0"/>
            <a:t>Nowadays</a:t>
          </a:r>
          <a:endParaRPr lang="el-GR" dirty="0"/>
        </a:p>
      </dgm:t>
    </dgm:pt>
    <dgm:pt modelId="{92BAA597-E55D-4E1D-9619-2F2C3A6B4524}" type="parTrans" cxnId="{5D54354D-D323-4001-8150-351CB5FE5046}">
      <dgm:prSet/>
      <dgm:spPr/>
      <dgm:t>
        <a:bodyPr/>
        <a:lstStyle/>
        <a:p>
          <a:endParaRPr lang="el-GR"/>
        </a:p>
      </dgm:t>
    </dgm:pt>
    <dgm:pt modelId="{98D1D9D1-14D0-4A4A-8431-90DDF42DE61C}" type="sibTrans" cxnId="{5D54354D-D323-4001-8150-351CB5FE5046}">
      <dgm:prSet/>
      <dgm:spPr/>
      <dgm:t>
        <a:bodyPr/>
        <a:lstStyle/>
        <a:p>
          <a:endParaRPr lang="el-GR"/>
        </a:p>
      </dgm:t>
    </dgm:pt>
    <dgm:pt modelId="{A2F3FD2B-4394-48F1-B74C-FAC93B46F396}">
      <dgm:prSet/>
      <dgm:spPr/>
      <dgm:t>
        <a:bodyPr/>
        <a:lstStyle/>
        <a:p>
          <a:pPr rtl="0"/>
          <a:r>
            <a:rPr lang="en-US" dirty="0" smtClean="0"/>
            <a:t>Distributed embedded systems interface with multiple sensors to control various actuation systems.</a:t>
          </a:r>
          <a:endParaRPr lang="el-GR" dirty="0"/>
        </a:p>
      </dgm:t>
    </dgm:pt>
    <dgm:pt modelId="{471E54A2-15BF-4C13-B928-DC114EDA4FFF}" type="parTrans" cxnId="{BE60E8A0-94D3-4DB3-ADEB-6F86966EB102}">
      <dgm:prSet/>
      <dgm:spPr/>
      <dgm:t>
        <a:bodyPr/>
        <a:lstStyle/>
        <a:p>
          <a:endParaRPr lang="el-GR"/>
        </a:p>
      </dgm:t>
    </dgm:pt>
    <dgm:pt modelId="{DF3A87FC-512A-4192-8FD9-969D3E9273F3}" type="sibTrans" cxnId="{BE60E8A0-94D3-4DB3-ADEB-6F86966EB102}">
      <dgm:prSet/>
      <dgm:spPr/>
      <dgm:t>
        <a:bodyPr/>
        <a:lstStyle/>
        <a:p>
          <a:endParaRPr lang="el-GR"/>
        </a:p>
      </dgm:t>
    </dgm:pt>
    <dgm:pt modelId="{2481B8A4-6940-402F-9D0E-DF57431B1B4F}">
      <dgm:prSet/>
      <dgm:spPr/>
      <dgm:t>
        <a:bodyPr/>
        <a:lstStyle/>
        <a:p>
          <a:pPr rtl="0"/>
          <a:r>
            <a:rPr lang="da-DK" dirty="0" smtClean="0"/>
            <a:t>Cyber-physical systems networks.</a:t>
          </a:r>
          <a:endParaRPr lang="el-GR" dirty="0"/>
        </a:p>
      </dgm:t>
    </dgm:pt>
    <dgm:pt modelId="{B5C200C0-116F-47AC-919B-B63DE1A96F19}" type="parTrans" cxnId="{FA2D2A8B-FEAB-4F25-81C6-D8DE962C54F1}">
      <dgm:prSet/>
      <dgm:spPr/>
      <dgm:t>
        <a:bodyPr/>
        <a:lstStyle/>
        <a:p>
          <a:endParaRPr lang="el-GR"/>
        </a:p>
      </dgm:t>
    </dgm:pt>
    <dgm:pt modelId="{E5BBCA5A-5F47-4BF5-A190-00A4B080C1AA}" type="sibTrans" cxnId="{FA2D2A8B-FEAB-4F25-81C6-D8DE962C54F1}">
      <dgm:prSet/>
      <dgm:spPr/>
      <dgm:t>
        <a:bodyPr/>
        <a:lstStyle/>
        <a:p>
          <a:endParaRPr lang="el-GR"/>
        </a:p>
      </dgm:t>
    </dgm:pt>
    <dgm:pt modelId="{BB99D418-5E22-4289-BEDE-C7E81150883E}">
      <dgm:prSet/>
      <dgm:spPr/>
      <dgm:t>
        <a:bodyPr/>
        <a:lstStyle/>
        <a:p>
          <a:pPr rtl="0"/>
          <a:r>
            <a:rPr lang="en-US" dirty="0" smtClean="0"/>
            <a:t>To embedded microcontrollers in several control systems.</a:t>
          </a:r>
          <a:endParaRPr lang="el-GR" dirty="0"/>
        </a:p>
      </dgm:t>
    </dgm:pt>
    <dgm:pt modelId="{33DC1A6B-8198-476E-BFCF-BE56E6EB2C17}" type="parTrans" cxnId="{E7C30FC4-ABB4-4276-8FC2-E7566523821B}">
      <dgm:prSet/>
      <dgm:spPr/>
      <dgm:t>
        <a:bodyPr/>
        <a:lstStyle/>
        <a:p>
          <a:endParaRPr lang="el-GR"/>
        </a:p>
      </dgm:t>
    </dgm:pt>
    <dgm:pt modelId="{A3E74203-658F-43F3-806C-2BEAD79D3D8D}" type="sibTrans" cxnId="{E7C30FC4-ABB4-4276-8FC2-E7566523821B}">
      <dgm:prSet/>
      <dgm:spPr/>
      <dgm:t>
        <a:bodyPr/>
        <a:lstStyle/>
        <a:p>
          <a:endParaRPr lang="el-GR"/>
        </a:p>
      </dgm:t>
    </dgm:pt>
    <dgm:pt modelId="{358D6245-8FE6-4451-BA95-699E8A2FBFEA}">
      <dgm:prSet/>
      <dgm:spPr/>
      <dgm:t>
        <a:bodyPr/>
        <a:lstStyle/>
        <a:p>
          <a:pPr rtl="0"/>
          <a:r>
            <a:rPr lang="en-US" dirty="0" smtClean="0"/>
            <a:t>Hard real-time systems</a:t>
          </a:r>
          <a:endParaRPr lang="el-GR" dirty="0"/>
        </a:p>
      </dgm:t>
    </dgm:pt>
    <dgm:pt modelId="{BFD4AF8D-C2A9-41CA-B08D-CB785494A62A}" type="parTrans" cxnId="{E7FF6BC0-0F5F-40BE-888C-2A31743979AF}">
      <dgm:prSet/>
      <dgm:spPr/>
      <dgm:t>
        <a:bodyPr/>
        <a:lstStyle/>
        <a:p>
          <a:endParaRPr lang="el-GR"/>
        </a:p>
      </dgm:t>
    </dgm:pt>
    <dgm:pt modelId="{7BF3CAFA-3EA4-48CB-A1E6-8A3FDBF3D652}" type="sibTrans" cxnId="{E7FF6BC0-0F5F-40BE-888C-2A31743979AF}">
      <dgm:prSet/>
      <dgm:spPr/>
      <dgm:t>
        <a:bodyPr/>
        <a:lstStyle/>
        <a:p>
          <a:endParaRPr lang="el-GR"/>
        </a:p>
      </dgm:t>
    </dgm:pt>
    <dgm:pt modelId="{CFDF2AB5-397E-456A-9916-9FCCE7B13A28}">
      <dgm:prSet/>
      <dgm:spPr/>
      <dgm:t>
        <a:bodyPr/>
        <a:lstStyle/>
        <a:p>
          <a:pPr rtl="0"/>
          <a:r>
            <a:rPr lang="da-DK" dirty="0" smtClean="0"/>
            <a:t>Embedded systems in </a:t>
          </a:r>
          <a:r>
            <a:rPr lang="en-US" dirty="0" smtClean="0"/>
            <a:t>safety-critical domains.</a:t>
          </a:r>
          <a:endParaRPr lang="el-GR" dirty="0"/>
        </a:p>
      </dgm:t>
    </dgm:pt>
    <dgm:pt modelId="{3E64570E-80BE-4794-A520-116C4938D62D}" type="parTrans" cxnId="{35A57AB7-8DE3-4BC6-8E2F-213A5B761EE1}">
      <dgm:prSet/>
      <dgm:spPr/>
      <dgm:t>
        <a:bodyPr/>
        <a:lstStyle/>
        <a:p>
          <a:endParaRPr lang="el-GR"/>
        </a:p>
      </dgm:t>
    </dgm:pt>
    <dgm:pt modelId="{40994447-AC42-484A-94AD-1C99331EB604}" type="sibTrans" cxnId="{35A57AB7-8DE3-4BC6-8E2F-213A5B761EE1}">
      <dgm:prSet/>
      <dgm:spPr/>
      <dgm:t>
        <a:bodyPr/>
        <a:lstStyle/>
        <a:p>
          <a:endParaRPr lang="el-GR"/>
        </a:p>
      </dgm:t>
    </dgm:pt>
    <dgm:pt modelId="{77F457CC-DAE5-4A76-871D-B89C9FBC6E8D}">
      <dgm:prSet/>
      <dgm:spPr/>
      <dgm:t>
        <a:bodyPr/>
        <a:lstStyle/>
        <a:p>
          <a:pPr rtl="0"/>
          <a:r>
            <a:rPr lang="en-US" dirty="0" smtClean="0"/>
            <a:t>Functional requirement of timeliness </a:t>
          </a:r>
          <a:r>
            <a:rPr lang="en-US" dirty="0" smtClean="0"/>
            <a:t>and </a:t>
          </a:r>
          <a:r>
            <a:rPr lang="en-US" dirty="0" smtClean="0"/>
            <a:t> in-order data reception without losses.</a:t>
          </a:r>
          <a:endParaRPr lang="el-GR" dirty="0"/>
        </a:p>
      </dgm:t>
    </dgm:pt>
    <dgm:pt modelId="{B11F47C6-0912-4462-BC72-2CC34E044C31}" type="parTrans" cxnId="{A89BEEFC-A6B7-40C3-8F4A-09903A7A9952}">
      <dgm:prSet/>
      <dgm:spPr/>
      <dgm:t>
        <a:bodyPr/>
        <a:lstStyle/>
        <a:p>
          <a:endParaRPr lang="el-GR"/>
        </a:p>
      </dgm:t>
    </dgm:pt>
    <dgm:pt modelId="{3F36B250-3B06-4D14-8588-17A064C5D735}" type="sibTrans" cxnId="{A89BEEFC-A6B7-40C3-8F4A-09903A7A9952}">
      <dgm:prSet/>
      <dgm:spPr/>
      <dgm:t>
        <a:bodyPr/>
        <a:lstStyle/>
        <a:p>
          <a:endParaRPr lang="el-GR"/>
        </a:p>
      </dgm:t>
    </dgm:pt>
    <dgm:pt modelId="{249A5BC0-74EF-44D0-A8EF-26DF51D0775B}" type="pres">
      <dgm:prSet presAssocID="{CDDB9A49-DA5D-4186-AD6B-A7A64338A7EA}" presName="linearFlow" presStyleCnt="0">
        <dgm:presLayoutVars>
          <dgm:dir/>
          <dgm:animLvl val="lvl"/>
          <dgm:resizeHandles val="exact"/>
        </dgm:presLayoutVars>
      </dgm:prSet>
      <dgm:spPr/>
    </dgm:pt>
    <dgm:pt modelId="{FBF06377-C17C-4462-B873-E816BA82179F}" type="pres">
      <dgm:prSet presAssocID="{3EF2E713-B3C9-4AD2-A374-070F39FFE564}" presName="composite" presStyleCnt="0"/>
      <dgm:spPr/>
    </dgm:pt>
    <dgm:pt modelId="{7EF6F270-5CAC-4FAD-B6A3-B8386A353709}" type="pres">
      <dgm:prSet presAssocID="{3EF2E713-B3C9-4AD2-A374-070F39FFE56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388392-BB5E-47D1-9465-45346D2DCA06}" type="pres">
      <dgm:prSet presAssocID="{3EF2E713-B3C9-4AD2-A374-070F39FFE56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D23EE3E-6DF1-4DCA-B88E-DF5BAD08DC45}" type="pres">
      <dgm:prSet presAssocID="{72C3960B-5A9A-49E6-96CF-BD43F4B22DDF}" presName="sp" presStyleCnt="0"/>
      <dgm:spPr/>
    </dgm:pt>
    <dgm:pt modelId="{80686F84-B37D-4ABC-B7F9-617B604982CB}" type="pres">
      <dgm:prSet presAssocID="{608C3C44-D2AB-4290-81D5-802800146A99}" presName="composite" presStyleCnt="0"/>
      <dgm:spPr/>
    </dgm:pt>
    <dgm:pt modelId="{69A359D6-D0E6-4447-9F00-2DAFE369F5BA}" type="pres">
      <dgm:prSet presAssocID="{608C3C44-D2AB-4290-81D5-802800146A9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A31EE7-45DE-4556-AECB-942F1F1BC4DD}" type="pres">
      <dgm:prSet presAssocID="{608C3C44-D2AB-4290-81D5-802800146A9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B6D5AB3-E9DD-4A1A-BD9C-12EDBFEC343D}" type="pres">
      <dgm:prSet presAssocID="{FA0667AE-0EC1-4547-A134-B988802CC7F3}" presName="sp" presStyleCnt="0"/>
      <dgm:spPr/>
    </dgm:pt>
    <dgm:pt modelId="{3D8D0A9B-F72A-4C9C-9373-08955D2A2E07}" type="pres">
      <dgm:prSet presAssocID="{7BDC6994-032A-4729-A60E-E2DA2BA11007}" presName="composite" presStyleCnt="0"/>
      <dgm:spPr/>
    </dgm:pt>
    <dgm:pt modelId="{BF81D608-08F8-4B01-8F3C-DDA7BEA5F7B4}" type="pres">
      <dgm:prSet presAssocID="{7BDC6994-032A-4729-A60E-E2DA2BA11007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183E58-D753-4E49-A709-D739AA9DDF59}" type="pres">
      <dgm:prSet presAssocID="{7BDC6994-032A-4729-A60E-E2DA2BA11007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26000D5-CAEE-4531-AB0E-838BFF3D8E30}" type="pres">
      <dgm:prSet presAssocID="{98D1D9D1-14D0-4A4A-8431-90DDF42DE61C}" presName="sp" presStyleCnt="0"/>
      <dgm:spPr/>
    </dgm:pt>
    <dgm:pt modelId="{84B6657A-A163-43B6-9D3D-BFFB06015599}" type="pres">
      <dgm:prSet presAssocID="{358D6245-8FE6-4451-BA95-699E8A2FBFEA}" presName="composite" presStyleCnt="0"/>
      <dgm:spPr/>
    </dgm:pt>
    <dgm:pt modelId="{DA83BA03-68FF-4BBE-894C-E9DFD79DBCCA}" type="pres">
      <dgm:prSet presAssocID="{358D6245-8FE6-4451-BA95-699E8A2FBFEA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F8BD9F2-AD99-4108-9B01-BD58C213636D}" type="pres">
      <dgm:prSet presAssocID="{358D6245-8FE6-4451-BA95-699E8A2FBFEA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4D79B85-8618-4A7E-9783-22C8E24FF02C}" srcId="{CDDB9A49-DA5D-4186-AD6B-A7A64338A7EA}" destId="{3EF2E713-B3C9-4AD2-A374-070F39FFE564}" srcOrd="0" destOrd="0" parTransId="{7F852018-5AB5-44E5-A97A-D2A8A7ADAF8F}" sibTransId="{72C3960B-5A9A-49E6-96CF-BD43F4B22DDF}"/>
    <dgm:cxn modelId="{1714E420-5393-48F6-86E5-2B962A5381E7}" srcId="{608C3C44-D2AB-4290-81D5-802800146A99}" destId="{DFE9EDEB-DE25-4E43-BA46-67D47175D7E2}" srcOrd="0" destOrd="0" parTransId="{3FAC5BC7-086B-427D-8122-25BAE5875B64}" sibTransId="{09B7F101-BEBF-4436-810B-5DFC474F623F}"/>
    <dgm:cxn modelId="{38E62CE5-1CAA-4118-90E8-B2A772410B9D}" type="presOf" srcId="{358D6245-8FE6-4451-BA95-699E8A2FBFEA}" destId="{DA83BA03-68FF-4BBE-894C-E9DFD79DBCCA}" srcOrd="0" destOrd="0" presId="urn:microsoft.com/office/officeart/2005/8/layout/chevron2"/>
    <dgm:cxn modelId="{052D88AB-E2A8-4BF7-8EB1-C3B3D181B827}" type="presOf" srcId="{8D34929C-7178-4902-9630-E53F300BDEC0}" destId="{23A31EE7-45DE-4556-AECB-942F1F1BC4DD}" srcOrd="0" destOrd="1" presId="urn:microsoft.com/office/officeart/2005/8/layout/chevron2"/>
    <dgm:cxn modelId="{BB1E3580-DEEC-4946-ACE4-1A7789DCE097}" srcId="{CDDB9A49-DA5D-4186-AD6B-A7A64338A7EA}" destId="{608C3C44-D2AB-4290-81D5-802800146A99}" srcOrd="1" destOrd="0" parTransId="{2535BCAC-66D4-4013-B1C1-DFFC23EB6FD3}" sibTransId="{FA0667AE-0EC1-4547-A134-B988802CC7F3}"/>
    <dgm:cxn modelId="{A83AEF00-CF13-47BC-8661-45798D15FD1B}" type="presOf" srcId="{BB99D418-5E22-4289-BEDE-C7E81150883E}" destId="{7F388392-BB5E-47D1-9465-45346D2DCA06}" srcOrd="0" destOrd="1" presId="urn:microsoft.com/office/officeart/2005/8/layout/chevron2"/>
    <dgm:cxn modelId="{59C9597E-A770-445F-AB19-AA7BDE6CFAC1}" type="presOf" srcId="{2481B8A4-6940-402F-9D0E-DF57431B1B4F}" destId="{C9183E58-D753-4E49-A709-D739AA9DDF59}" srcOrd="0" destOrd="1" presId="urn:microsoft.com/office/officeart/2005/8/layout/chevron2"/>
    <dgm:cxn modelId="{A89BEEFC-A6B7-40C3-8F4A-09903A7A9952}" srcId="{358D6245-8FE6-4451-BA95-699E8A2FBFEA}" destId="{77F457CC-DAE5-4A76-871D-B89C9FBC6E8D}" srcOrd="1" destOrd="0" parTransId="{B11F47C6-0912-4462-BC72-2CC34E044C31}" sibTransId="{3F36B250-3B06-4D14-8588-17A064C5D735}"/>
    <dgm:cxn modelId="{3E664DB6-BF85-4CEA-B2BB-43AD9849A6EC}" type="presOf" srcId="{CFDF2AB5-397E-456A-9916-9FCCE7B13A28}" destId="{EF8BD9F2-AD99-4108-9B01-BD58C213636D}" srcOrd="0" destOrd="0" presId="urn:microsoft.com/office/officeart/2005/8/layout/chevron2"/>
    <dgm:cxn modelId="{BE17DE51-CA35-4569-99D2-EC43C92E19D9}" type="presOf" srcId="{608C3C44-D2AB-4290-81D5-802800146A99}" destId="{69A359D6-D0E6-4447-9F00-2DAFE369F5BA}" srcOrd="0" destOrd="0" presId="urn:microsoft.com/office/officeart/2005/8/layout/chevron2"/>
    <dgm:cxn modelId="{FA2D2A8B-FEAB-4F25-81C6-D8DE962C54F1}" srcId="{7BDC6994-032A-4729-A60E-E2DA2BA11007}" destId="{2481B8A4-6940-402F-9D0E-DF57431B1B4F}" srcOrd="1" destOrd="0" parTransId="{B5C200C0-116F-47AC-919B-B63DE1A96F19}" sibTransId="{E5BBCA5A-5F47-4BF5-A190-00A4B080C1AA}"/>
    <dgm:cxn modelId="{5D54354D-D323-4001-8150-351CB5FE5046}" srcId="{CDDB9A49-DA5D-4186-AD6B-A7A64338A7EA}" destId="{7BDC6994-032A-4729-A60E-E2DA2BA11007}" srcOrd="2" destOrd="0" parTransId="{92BAA597-E55D-4E1D-9619-2F2C3A6B4524}" sibTransId="{98D1D9D1-14D0-4A4A-8431-90DDF42DE61C}"/>
    <dgm:cxn modelId="{6FC82326-B487-493F-8730-D3FB238981C2}" srcId="{3EF2E713-B3C9-4AD2-A374-070F39FFE564}" destId="{48600D77-FE3B-426E-94A1-2133058BB6C7}" srcOrd="0" destOrd="0" parTransId="{72C1A1AB-4748-43B5-A25F-62310BD91825}" sibTransId="{D1A52D5E-7275-418B-9CA0-50CDFC6316E9}"/>
    <dgm:cxn modelId="{747EB57E-6193-4337-8301-2FCB26A61478}" type="presOf" srcId="{7BDC6994-032A-4729-A60E-E2DA2BA11007}" destId="{BF81D608-08F8-4B01-8F3C-DDA7BEA5F7B4}" srcOrd="0" destOrd="0" presId="urn:microsoft.com/office/officeart/2005/8/layout/chevron2"/>
    <dgm:cxn modelId="{C0888260-15BA-4D72-8C12-6BC0FF9C5985}" type="presOf" srcId="{48600D77-FE3B-426E-94A1-2133058BB6C7}" destId="{7F388392-BB5E-47D1-9465-45346D2DCA06}" srcOrd="0" destOrd="0" presId="urn:microsoft.com/office/officeart/2005/8/layout/chevron2"/>
    <dgm:cxn modelId="{710AD142-763F-4C9F-958D-75AE0EB4FFA9}" type="presOf" srcId="{77F457CC-DAE5-4A76-871D-B89C9FBC6E8D}" destId="{EF8BD9F2-AD99-4108-9B01-BD58C213636D}" srcOrd="0" destOrd="1" presId="urn:microsoft.com/office/officeart/2005/8/layout/chevron2"/>
    <dgm:cxn modelId="{287AA26B-1801-4720-B799-AC929C14FAB1}" type="presOf" srcId="{CDDB9A49-DA5D-4186-AD6B-A7A64338A7EA}" destId="{249A5BC0-74EF-44D0-A8EF-26DF51D0775B}" srcOrd="0" destOrd="0" presId="urn:microsoft.com/office/officeart/2005/8/layout/chevron2"/>
    <dgm:cxn modelId="{E84700E7-5158-40BB-B223-A2FC0A6BE785}" srcId="{608C3C44-D2AB-4290-81D5-802800146A99}" destId="{8D34929C-7178-4902-9630-E53F300BDEC0}" srcOrd="1" destOrd="0" parTransId="{58A6CC93-1AE9-40B3-8CA2-01BBF4B6BF9F}" sibTransId="{0F263C1A-BA8D-4385-BBBF-CC8E60634BA7}"/>
    <dgm:cxn modelId="{D3CC30B7-F865-417F-B907-4704B477C593}" type="presOf" srcId="{DFE9EDEB-DE25-4E43-BA46-67D47175D7E2}" destId="{23A31EE7-45DE-4556-AECB-942F1F1BC4DD}" srcOrd="0" destOrd="0" presId="urn:microsoft.com/office/officeart/2005/8/layout/chevron2"/>
    <dgm:cxn modelId="{E7FF6BC0-0F5F-40BE-888C-2A31743979AF}" srcId="{CDDB9A49-DA5D-4186-AD6B-A7A64338A7EA}" destId="{358D6245-8FE6-4451-BA95-699E8A2FBFEA}" srcOrd="3" destOrd="0" parTransId="{BFD4AF8D-C2A9-41CA-B08D-CB785494A62A}" sibTransId="{7BF3CAFA-3EA4-48CB-A1E6-8A3FDBF3D652}"/>
    <dgm:cxn modelId="{E7C30FC4-ABB4-4276-8FC2-E7566523821B}" srcId="{3EF2E713-B3C9-4AD2-A374-070F39FFE564}" destId="{BB99D418-5E22-4289-BEDE-C7E81150883E}" srcOrd="1" destOrd="0" parTransId="{33DC1A6B-8198-476E-BFCF-BE56E6EB2C17}" sibTransId="{A3E74203-658F-43F3-806C-2BEAD79D3D8D}"/>
    <dgm:cxn modelId="{576865FC-02C4-4EEB-8B41-134518D05303}" type="presOf" srcId="{A2F3FD2B-4394-48F1-B74C-FAC93B46F396}" destId="{C9183E58-D753-4E49-A709-D739AA9DDF59}" srcOrd="0" destOrd="0" presId="urn:microsoft.com/office/officeart/2005/8/layout/chevron2"/>
    <dgm:cxn modelId="{4EDA80E5-88E1-41F7-A129-CCCE71CE8864}" type="presOf" srcId="{3EF2E713-B3C9-4AD2-A374-070F39FFE564}" destId="{7EF6F270-5CAC-4FAD-B6A3-B8386A353709}" srcOrd="0" destOrd="0" presId="urn:microsoft.com/office/officeart/2005/8/layout/chevron2"/>
    <dgm:cxn modelId="{35A57AB7-8DE3-4BC6-8E2F-213A5B761EE1}" srcId="{358D6245-8FE6-4451-BA95-699E8A2FBFEA}" destId="{CFDF2AB5-397E-456A-9916-9FCCE7B13A28}" srcOrd="0" destOrd="0" parTransId="{3E64570E-80BE-4794-A520-116C4938D62D}" sibTransId="{40994447-AC42-484A-94AD-1C99331EB604}"/>
    <dgm:cxn modelId="{BE60E8A0-94D3-4DB3-ADEB-6F86966EB102}" srcId="{7BDC6994-032A-4729-A60E-E2DA2BA11007}" destId="{A2F3FD2B-4394-48F1-B74C-FAC93B46F396}" srcOrd="0" destOrd="0" parTransId="{471E54A2-15BF-4C13-B928-DC114EDA4FFF}" sibTransId="{DF3A87FC-512A-4192-8FD9-969D3E9273F3}"/>
    <dgm:cxn modelId="{82566E88-73A6-4E5A-B30A-F73B7F0668EC}" type="presParOf" srcId="{249A5BC0-74EF-44D0-A8EF-26DF51D0775B}" destId="{FBF06377-C17C-4462-B873-E816BA82179F}" srcOrd="0" destOrd="0" presId="urn:microsoft.com/office/officeart/2005/8/layout/chevron2"/>
    <dgm:cxn modelId="{8A6863C5-6437-478B-BDA2-CB5A9DD26FE4}" type="presParOf" srcId="{FBF06377-C17C-4462-B873-E816BA82179F}" destId="{7EF6F270-5CAC-4FAD-B6A3-B8386A353709}" srcOrd="0" destOrd="0" presId="urn:microsoft.com/office/officeart/2005/8/layout/chevron2"/>
    <dgm:cxn modelId="{BA8FC7B5-9751-4450-8882-C4326EF6A78F}" type="presParOf" srcId="{FBF06377-C17C-4462-B873-E816BA82179F}" destId="{7F388392-BB5E-47D1-9465-45346D2DCA06}" srcOrd="1" destOrd="0" presId="urn:microsoft.com/office/officeart/2005/8/layout/chevron2"/>
    <dgm:cxn modelId="{3E8464A6-27BD-4C57-9D1B-9AF710F66EE0}" type="presParOf" srcId="{249A5BC0-74EF-44D0-A8EF-26DF51D0775B}" destId="{8D23EE3E-6DF1-4DCA-B88E-DF5BAD08DC45}" srcOrd="1" destOrd="0" presId="urn:microsoft.com/office/officeart/2005/8/layout/chevron2"/>
    <dgm:cxn modelId="{859157B5-6FDE-4787-8AD5-D821E355E429}" type="presParOf" srcId="{249A5BC0-74EF-44D0-A8EF-26DF51D0775B}" destId="{80686F84-B37D-4ABC-B7F9-617B604982CB}" srcOrd="2" destOrd="0" presId="urn:microsoft.com/office/officeart/2005/8/layout/chevron2"/>
    <dgm:cxn modelId="{1AC6F394-50BE-4BDC-A916-6D18D71E722D}" type="presParOf" srcId="{80686F84-B37D-4ABC-B7F9-617B604982CB}" destId="{69A359D6-D0E6-4447-9F00-2DAFE369F5BA}" srcOrd="0" destOrd="0" presId="urn:microsoft.com/office/officeart/2005/8/layout/chevron2"/>
    <dgm:cxn modelId="{4537D620-E777-4E24-A0FE-EE971060A8E6}" type="presParOf" srcId="{80686F84-B37D-4ABC-B7F9-617B604982CB}" destId="{23A31EE7-45DE-4556-AECB-942F1F1BC4DD}" srcOrd="1" destOrd="0" presId="urn:microsoft.com/office/officeart/2005/8/layout/chevron2"/>
    <dgm:cxn modelId="{4D030D98-36FF-4FBA-A18C-41F93AC817CA}" type="presParOf" srcId="{249A5BC0-74EF-44D0-A8EF-26DF51D0775B}" destId="{5B6D5AB3-E9DD-4A1A-BD9C-12EDBFEC343D}" srcOrd="3" destOrd="0" presId="urn:microsoft.com/office/officeart/2005/8/layout/chevron2"/>
    <dgm:cxn modelId="{2E523AEC-912F-451E-9AAE-3957BBDCA72B}" type="presParOf" srcId="{249A5BC0-74EF-44D0-A8EF-26DF51D0775B}" destId="{3D8D0A9B-F72A-4C9C-9373-08955D2A2E07}" srcOrd="4" destOrd="0" presId="urn:microsoft.com/office/officeart/2005/8/layout/chevron2"/>
    <dgm:cxn modelId="{0430EBEC-A85C-4070-B0FA-069DCC75057B}" type="presParOf" srcId="{3D8D0A9B-F72A-4C9C-9373-08955D2A2E07}" destId="{BF81D608-08F8-4B01-8F3C-DDA7BEA5F7B4}" srcOrd="0" destOrd="0" presId="urn:microsoft.com/office/officeart/2005/8/layout/chevron2"/>
    <dgm:cxn modelId="{600EF914-A0E8-4464-A334-40483D61A19A}" type="presParOf" srcId="{3D8D0A9B-F72A-4C9C-9373-08955D2A2E07}" destId="{C9183E58-D753-4E49-A709-D739AA9DDF59}" srcOrd="1" destOrd="0" presId="urn:microsoft.com/office/officeart/2005/8/layout/chevron2"/>
    <dgm:cxn modelId="{D000ABE4-96AC-4DDC-9D62-B7AFFBAD80F8}" type="presParOf" srcId="{249A5BC0-74EF-44D0-A8EF-26DF51D0775B}" destId="{026000D5-CAEE-4531-AB0E-838BFF3D8E30}" srcOrd="5" destOrd="0" presId="urn:microsoft.com/office/officeart/2005/8/layout/chevron2"/>
    <dgm:cxn modelId="{3891CDAA-2A98-469F-AFFC-9E5254A04C29}" type="presParOf" srcId="{249A5BC0-74EF-44D0-A8EF-26DF51D0775B}" destId="{84B6657A-A163-43B6-9D3D-BFFB06015599}" srcOrd="6" destOrd="0" presId="urn:microsoft.com/office/officeart/2005/8/layout/chevron2"/>
    <dgm:cxn modelId="{2A3FDB95-3A3C-4CC3-BC89-BBEA8EDF231A}" type="presParOf" srcId="{84B6657A-A163-43B6-9D3D-BFFB06015599}" destId="{DA83BA03-68FF-4BBE-894C-E9DFD79DBCCA}" srcOrd="0" destOrd="0" presId="urn:microsoft.com/office/officeart/2005/8/layout/chevron2"/>
    <dgm:cxn modelId="{4E8BBA98-C5B7-482B-BCC4-761432A593C9}" type="presParOf" srcId="{84B6657A-A163-43B6-9D3D-BFFB06015599}" destId="{EF8BD9F2-AD99-4108-9B01-BD58C213636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6F270-5CAC-4FAD-B6A3-B8386A353709}">
      <dsp:nvSpPr>
        <dsp:cNvPr id="0" name=""/>
        <dsp:cNvSpPr/>
      </dsp:nvSpPr>
      <dsp:spPr>
        <a:xfrm rot="5400000">
          <a:off x="-186772" y="189364"/>
          <a:ext cx="1245151" cy="8716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Computing systems have evolved </a:t>
          </a:r>
          <a:endParaRPr lang="el-GR" sz="900" kern="1200" dirty="0"/>
        </a:p>
      </dsp:txBody>
      <dsp:txXfrm rot="-5400000">
        <a:off x="2" y="438394"/>
        <a:ext cx="871605" cy="373546"/>
      </dsp:txXfrm>
    </dsp:sp>
    <dsp:sp modelId="{7F388392-BB5E-47D1-9465-45346D2DCA06}">
      <dsp:nvSpPr>
        <dsp:cNvPr id="0" name=""/>
        <dsp:cNvSpPr/>
      </dsp:nvSpPr>
      <dsp:spPr>
        <a:xfrm rot="5400000">
          <a:off x="4687315" y="-3813118"/>
          <a:ext cx="809348" cy="8440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From Information processing devices,</a:t>
          </a:r>
          <a:endParaRPr lang="el-G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To embedded microcontrollers in several control systems.</a:t>
          </a:r>
          <a:endParaRPr lang="el-GR" sz="1400" kern="1200" dirty="0"/>
        </a:p>
      </dsp:txBody>
      <dsp:txXfrm rot="-5400000">
        <a:off x="871606" y="42100"/>
        <a:ext cx="8401259" cy="730330"/>
      </dsp:txXfrm>
    </dsp:sp>
    <dsp:sp modelId="{69A359D6-D0E6-4447-9F00-2DAFE369F5BA}">
      <dsp:nvSpPr>
        <dsp:cNvPr id="0" name=""/>
        <dsp:cNvSpPr/>
      </dsp:nvSpPr>
      <dsp:spPr>
        <a:xfrm rot="5400000">
          <a:off x="-186772" y="1287778"/>
          <a:ext cx="1245151" cy="8716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Industrial, Automotive &amp; Aerospace</a:t>
          </a:r>
          <a:endParaRPr lang="el-GR" sz="900" kern="1200" dirty="0"/>
        </a:p>
      </dsp:txBody>
      <dsp:txXfrm rot="-5400000">
        <a:off x="2" y="1536808"/>
        <a:ext cx="871605" cy="373546"/>
      </dsp:txXfrm>
    </dsp:sp>
    <dsp:sp modelId="{23A31EE7-45DE-4556-AECB-942F1F1BC4DD}">
      <dsp:nvSpPr>
        <dsp:cNvPr id="0" name=""/>
        <dsp:cNvSpPr/>
      </dsp:nvSpPr>
      <dsp:spPr>
        <a:xfrm rot="5400000">
          <a:off x="4687315" y="-2714703"/>
          <a:ext cx="809348" cy="8440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BMW and Audi motors triplicated the number of electronic control units in their vehicles since 1995.</a:t>
          </a:r>
          <a:endParaRPr lang="el-G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Airbus and Boeing has recently introduced Ethernet-based communication protocols in modern aircraft.</a:t>
          </a:r>
          <a:endParaRPr lang="el-GR" sz="1400" kern="1200" dirty="0"/>
        </a:p>
      </dsp:txBody>
      <dsp:txXfrm rot="-5400000">
        <a:off x="871606" y="1140515"/>
        <a:ext cx="8401259" cy="730330"/>
      </dsp:txXfrm>
    </dsp:sp>
    <dsp:sp modelId="{BF81D608-08F8-4B01-8F3C-DDA7BEA5F7B4}">
      <dsp:nvSpPr>
        <dsp:cNvPr id="0" name=""/>
        <dsp:cNvSpPr/>
      </dsp:nvSpPr>
      <dsp:spPr>
        <a:xfrm rot="5400000">
          <a:off x="-186772" y="2386193"/>
          <a:ext cx="1245151" cy="8716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900" kern="1200" dirty="0" smtClean="0"/>
            <a:t>Nowadays</a:t>
          </a:r>
          <a:endParaRPr lang="el-GR" sz="900" kern="1200" dirty="0"/>
        </a:p>
      </dsp:txBody>
      <dsp:txXfrm rot="-5400000">
        <a:off x="2" y="2635223"/>
        <a:ext cx="871605" cy="373546"/>
      </dsp:txXfrm>
    </dsp:sp>
    <dsp:sp modelId="{C9183E58-D753-4E49-A709-D739AA9DDF59}">
      <dsp:nvSpPr>
        <dsp:cNvPr id="0" name=""/>
        <dsp:cNvSpPr/>
      </dsp:nvSpPr>
      <dsp:spPr>
        <a:xfrm rot="5400000">
          <a:off x="4687315" y="-1616289"/>
          <a:ext cx="809348" cy="8440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Distributed embedded systems interface with multiple sensors to control various actuation systems.</a:t>
          </a:r>
          <a:endParaRPr lang="el-G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1400" kern="1200" dirty="0" smtClean="0"/>
            <a:t>Cyber-physical systems networks.</a:t>
          </a:r>
          <a:endParaRPr lang="el-GR" sz="1400" kern="1200" dirty="0"/>
        </a:p>
      </dsp:txBody>
      <dsp:txXfrm rot="-5400000">
        <a:off x="871606" y="2238929"/>
        <a:ext cx="8401259" cy="730330"/>
      </dsp:txXfrm>
    </dsp:sp>
    <dsp:sp modelId="{DA83BA03-68FF-4BBE-894C-E9DFD79DBCCA}">
      <dsp:nvSpPr>
        <dsp:cNvPr id="0" name=""/>
        <dsp:cNvSpPr/>
      </dsp:nvSpPr>
      <dsp:spPr>
        <a:xfrm rot="5400000">
          <a:off x="-186772" y="3484607"/>
          <a:ext cx="1245151" cy="8716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Hard real-time systems</a:t>
          </a:r>
          <a:endParaRPr lang="el-GR" sz="900" kern="1200" dirty="0"/>
        </a:p>
      </dsp:txBody>
      <dsp:txXfrm rot="-5400000">
        <a:off x="2" y="3733637"/>
        <a:ext cx="871605" cy="373546"/>
      </dsp:txXfrm>
    </dsp:sp>
    <dsp:sp modelId="{EF8BD9F2-AD99-4108-9B01-BD58C213636D}">
      <dsp:nvSpPr>
        <dsp:cNvPr id="0" name=""/>
        <dsp:cNvSpPr/>
      </dsp:nvSpPr>
      <dsp:spPr>
        <a:xfrm rot="5400000">
          <a:off x="4687315" y="-517874"/>
          <a:ext cx="809348" cy="8440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1400" kern="1200" dirty="0" smtClean="0"/>
            <a:t>Embedded systems in </a:t>
          </a:r>
          <a:r>
            <a:rPr lang="en-US" sz="1400" kern="1200" dirty="0" smtClean="0"/>
            <a:t>safety-critical domains.</a:t>
          </a:r>
          <a:endParaRPr lang="el-G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Functional requirement of timeliness </a:t>
          </a:r>
          <a:r>
            <a:rPr lang="en-US" sz="1400" kern="1200" dirty="0" smtClean="0"/>
            <a:t>and </a:t>
          </a:r>
          <a:r>
            <a:rPr lang="en-US" sz="1400" kern="1200" dirty="0" smtClean="0"/>
            <a:t> in-order data reception without losses.</a:t>
          </a:r>
          <a:endParaRPr lang="el-GR" sz="1400" kern="1200" dirty="0"/>
        </a:p>
      </dsp:txBody>
      <dsp:txXfrm rot="-5400000">
        <a:off x="871606" y="3337344"/>
        <a:ext cx="8401259" cy="7303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52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31283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  <a:endParaRPr lang="en-GB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xmlns:p14="http://schemas.microsoft.com/office/powerpoint/2010/main" xmlns="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xmlns:p14="http://schemas.microsoft.com/office/powerpoint/2010/main" xmlns="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xmlns:p14="http://schemas.microsoft.com/office/powerpoint/2010/main" xmlns="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xmlns:p14="http://schemas.microsoft.com/office/powerpoint/2010/main" xmlns="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xmlns:p14="http://schemas.microsoft.com/office/powerpoint/2010/main" xmlns="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  <a:endParaRPr lang="en-GB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14="http://schemas.microsoft.com/office/drawing/2010/main" xmlns="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14="http://schemas.microsoft.com/office/drawing/2010/main" xmlns="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  <a:p>
            <a:pPr lvl="5"/>
            <a:endParaRPr lang="en-GB" dirty="0"/>
          </a:p>
        </p:txBody>
      </p:sp>
      <p:sp>
        <p:nvSpPr>
          <p:cNvPr id="113676" name="text" descr="{&quot;templafy&quot;:{&quot;id&quot;:&quot;10e0f73b-10d9-4433-8003-487e83615511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 Compute</a:t>
            </a:r>
          </a:p>
        </p:txBody>
      </p:sp>
      <p:sp>
        <p:nvSpPr>
          <p:cNvPr id="5" name="date" descr="{&quot;templafy&quot;:{&quot;id&quot;:&quot;70d2a61d-c8ac-4611-b908-b4fc9179f3ec&quot;}}" title="Form.Date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14="http://schemas.microsoft.com/office/drawing/2010/main" xmlns="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19 May 2021</a:t>
            </a:r>
          </a:p>
        </p:txBody>
      </p:sp>
      <p:sp>
        <p:nvSpPr>
          <p:cNvPr id="7" name="text" descr="{&quot;templafy&quot;:{&quot;id&quot;:&quot;76bfd7ea-7001-4cea-8e38-f18fc7f8c563&quot;}}" title="Form.PresentationTitle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14="http://schemas.microsoft.com/office/drawing/2010/main" xmlns="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latin typeface="+mn-lt"/>
              </a:rPr>
              <a:t>Time-predictable End-system Design for Real-Time Communication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14="http://schemas.microsoft.com/office/drawing/2010/main" xmlns="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6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8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1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10.xml"/><Relationship Id="rId1" Type="http://schemas.openxmlformats.org/officeDocument/2006/relationships/customXml" Target="../../customXml/item9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013EF6E-BC23-40A0-80D4-1EBE64DC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</a:t>
            </a:fld>
            <a:endParaRPr lang="en-GB" dirty="0"/>
          </a:p>
        </p:txBody>
      </p:sp>
    </p:spTree>
    <p:custDataLst>
      <p:custData r:id="rId1"/>
      <p:custData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  <a:br>
              <a:rPr lang="en-US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dirty="0" smtClean="0"/>
              <a:t>Real-time Communication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78613" y="1706399"/>
            <a:ext cx="4408487" cy="135592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613" y="3369884"/>
            <a:ext cx="4408487" cy="22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65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Background</a:t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dirty="0"/>
              <a:t>Real-time </a:t>
            </a:r>
            <a:r>
              <a:rPr lang="en-US" dirty="0" smtClean="0"/>
              <a:t>Communication - ET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202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Background</a:t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dirty="0"/>
              <a:t>Real-time </a:t>
            </a:r>
            <a:r>
              <a:rPr lang="en-US" dirty="0" smtClean="0"/>
              <a:t>Communication - RC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425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Background</a:t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dirty="0"/>
              <a:t>Real-time </a:t>
            </a:r>
            <a:r>
              <a:rPr lang="en-US" dirty="0" smtClean="0"/>
              <a:t>Communication - TT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774800" y="1706398"/>
            <a:ext cx="9731650" cy="2802722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33" y="4819089"/>
            <a:ext cx="5340360" cy="111086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444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Time synchronization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613" y="2640215"/>
            <a:ext cx="4408487" cy="267929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425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Background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Time </a:t>
            </a:r>
            <a:r>
              <a:rPr lang="en-US" dirty="0" smtClean="0"/>
              <a:t>synchronization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78613" y="1706399"/>
            <a:ext cx="4408487" cy="140428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35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:p14="http://schemas.microsoft.com/office/powerpoint/2010/main" xmlns="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37" y="3180910"/>
            <a:ext cx="10840028" cy="2706458"/>
          </a:xfrm>
        </p:spPr>
        <p:txBody>
          <a:bodyPr>
            <a:noAutofit/>
          </a:bodyPr>
          <a:lstStyle/>
          <a:p>
            <a:r>
              <a:rPr lang="en-US" sz="6000" b="0" dirty="0"/>
              <a:t>Time-predictable </a:t>
            </a:r>
            <a:r>
              <a:rPr lang="en-US" sz="6000" b="0" dirty="0" smtClean="0"/>
              <a:t>End-system</a:t>
            </a:r>
            <a:r>
              <a:rPr lang="en-US" sz="6000" b="0" dirty="0"/>
              <a:t> </a:t>
            </a:r>
            <a:r>
              <a:rPr lang="en-US" sz="6000" b="0" dirty="0" smtClean="0"/>
              <a:t/>
            </a:r>
            <a:br>
              <a:rPr lang="en-US" sz="6000" b="0" dirty="0" smtClean="0"/>
            </a:br>
            <a:r>
              <a:rPr lang="en-US" sz="6000" b="0" dirty="0" smtClean="0"/>
              <a:t>Design</a:t>
            </a:r>
            <a:r>
              <a:rPr lang="en-US" sz="6000" b="0" dirty="0"/>
              <a:t> for </a:t>
            </a:r>
            <a:r>
              <a:rPr lang="en-US" sz="6000" b="0" dirty="0" smtClean="0"/>
              <a:t>Real-Time</a:t>
            </a:r>
            <a:br>
              <a:rPr lang="en-US" sz="6000" b="0" dirty="0" smtClean="0"/>
            </a:br>
            <a:r>
              <a:rPr lang="en-US" sz="6000" b="0" dirty="0" smtClean="0"/>
              <a:t>Communication</a:t>
            </a:r>
            <a:endParaRPr lang="en-GB" sz="60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:p14="http://schemas.microsoft.com/office/powerpoint/2010/main" xmlns="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50" y="1340768"/>
            <a:ext cx="10840028" cy="1670614"/>
          </a:xfrm>
        </p:spPr>
        <p:txBody>
          <a:bodyPr/>
          <a:lstStyle/>
          <a:p>
            <a:r>
              <a:rPr lang="en-GB" u="sng" dirty="0" smtClean="0"/>
              <a:t>Eleftherios Kyriakakis</a:t>
            </a:r>
            <a:endParaRPr lang="en-GB" u="sng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:p14="http://schemas.microsoft.com/office/powerpoint/2010/main" xmlns="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en-GB" smtClean="0"/>
              <a:pPr/>
              <a:t>2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Introduction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Cyber-physical systems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r>
              <a:rPr lang="en-US" dirty="0" smtClean="0"/>
              <a:t>Background</a:t>
            </a:r>
          </a:p>
          <a:p>
            <a:pPr lvl="1"/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Time-predictable hardware</a:t>
            </a:r>
          </a:p>
          <a:p>
            <a:pPr lvl="1"/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Task execution</a:t>
            </a:r>
          </a:p>
          <a:p>
            <a:pPr lvl="1"/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Real-time communication</a:t>
            </a:r>
          </a:p>
          <a:p>
            <a:pPr lvl="1"/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Time synchronization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 smtClean="0"/>
              <a:t>Contributions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Hardware-assisted clock synchronization with PTP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Fault-tolerant PTP synchronization using multi-domain aggregation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Time-predictable open-source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TTEthernet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 end-system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Synchronizing real-time tasks in time-triggered networks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Evaluation the runtime system by distributing a flight controller</a:t>
            </a:r>
          </a:p>
          <a:p>
            <a:r>
              <a:rPr lang="en-US" dirty="0" smtClean="0"/>
              <a:t>Conclusion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Composing a time-triggered system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Future Outlook</a:t>
            </a:r>
            <a:endParaRPr lang="el-GR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:p14="http://schemas.microsoft.com/office/powerpoint/2010/main" xmlns="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Cyber-physical systems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3415696"/>
              </p:ext>
            </p:extLst>
          </p:nvPr>
        </p:nvGraphicFramePr>
        <p:xfrm>
          <a:off x="1774800" y="1706400"/>
          <a:ext cx="9312374" cy="4545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4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:p14="http://schemas.microsoft.com/office/powerpoint/2010/main" xmlns="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Example cyber-physical system network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678612" y="5760756"/>
            <a:ext cx="440848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dirty="0" smtClean="0">
                <a:latin typeface="+mn-lt"/>
              </a:rPr>
              <a:t>Research contributions mapped to the individual components of the real-time end-systems.</a:t>
            </a:r>
            <a:endParaRPr lang="el-GR" dirty="0" err="1" smtClean="0">
              <a:latin typeface="+mn-lt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Components:</a:t>
            </a:r>
          </a:p>
          <a:p>
            <a:pPr lvl="1"/>
            <a:r>
              <a:rPr lang="en-US" u="sng" dirty="0" smtClean="0"/>
              <a:t>Network protocol</a:t>
            </a:r>
            <a:r>
              <a:rPr lang="en-US" dirty="0"/>
              <a:t> </a:t>
            </a:r>
            <a:r>
              <a:rPr lang="en-US" dirty="0" smtClean="0"/>
              <a:t>provides the communication channel.</a:t>
            </a:r>
          </a:p>
          <a:p>
            <a:pPr lvl="1"/>
            <a:r>
              <a:rPr lang="en-US" u="sng" dirty="0" smtClean="0"/>
              <a:t>Time synchronization</a:t>
            </a:r>
            <a:r>
              <a:rPr lang="en-US" dirty="0" smtClean="0"/>
              <a:t> coordinates the data flow.</a:t>
            </a:r>
          </a:p>
          <a:p>
            <a:pPr lvl="1"/>
            <a:r>
              <a:rPr lang="en-US" u="sng" dirty="0" smtClean="0"/>
              <a:t>Runtime system</a:t>
            </a:r>
            <a:r>
              <a:rPr lang="en-US" dirty="0" smtClean="0"/>
              <a:t> interfaces with sensors and actuators.</a:t>
            </a:r>
          </a:p>
          <a:p>
            <a:pPr lvl="1"/>
            <a:r>
              <a:rPr lang="en-US" u="sng" dirty="0" smtClean="0"/>
              <a:t>Cyclic scheduling</a:t>
            </a:r>
            <a:r>
              <a:rPr lang="en-US" dirty="0" smtClean="0"/>
              <a:t> coordinates the task execution. </a:t>
            </a:r>
          </a:p>
          <a:p>
            <a:r>
              <a:rPr lang="en-US" dirty="0" smtClean="0"/>
              <a:t>Goal:</a:t>
            </a:r>
          </a:p>
          <a:p>
            <a:pPr lvl="1"/>
            <a:r>
              <a:rPr lang="en-US" dirty="0"/>
              <a:t>Compose a time-predictable end-system for real-time communication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Develop hardware/software components for time-predictable communication &amp; computation.</a:t>
            </a:r>
          </a:p>
        </p:txBody>
      </p:sp>
      <p:pic>
        <p:nvPicPr>
          <p:cNvPr id="18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613" y="2463103"/>
            <a:ext cx="4408487" cy="3033520"/>
          </a:xfr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41916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Introduction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Motivation</a:t>
            </a:r>
            <a:endParaRPr lang="el-GR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Hard real-time systems require:</a:t>
            </a:r>
          </a:p>
          <a:p>
            <a:pPr lvl="1"/>
            <a:r>
              <a:rPr lang="en-US" dirty="0" smtClean="0"/>
              <a:t>End-to-end timing analysis</a:t>
            </a:r>
          </a:p>
          <a:p>
            <a:pPr lvl="1"/>
            <a:r>
              <a:rPr lang="en-US" dirty="0" smtClean="0"/>
              <a:t>Task scheduling</a:t>
            </a:r>
          </a:p>
          <a:p>
            <a:pPr lvl="1"/>
            <a:r>
              <a:rPr lang="en-US" dirty="0" smtClean="0"/>
              <a:t>Precise time-synchronization</a:t>
            </a:r>
          </a:p>
          <a:p>
            <a:pPr lvl="1"/>
            <a:r>
              <a:rPr lang="en-US" dirty="0" smtClean="0"/>
              <a:t>Quality-of-control</a:t>
            </a:r>
          </a:p>
          <a:p>
            <a:r>
              <a:rPr lang="en-US" dirty="0" smtClean="0"/>
              <a:t>Current research:</a:t>
            </a:r>
          </a:p>
          <a:p>
            <a:pPr lvl="1"/>
            <a:r>
              <a:rPr lang="en-US" dirty="0" smtClean="0"/>
              <a:t>Significant optimization on the components individually.</a:t>
            </a:r>
          </a:p>
          <a:p>
            <a:pPr lvl="1"/>
            <a:r>
              <a:rPr lang="en-US" dirty="0" smtClean="0"/>
              <a:t>Use of proprietary network interface cards.</a:t>
            </a:r>
          </a:p>
          <a:p>
            <a:pPr lvl="1"/>
            <a:r>
              <a:rPr lang="en-US" dirty="0" smtClean="0"/>
              <a:t>Focus on simulation and analysis.</a:t>
            </a:r>
          </a:p>
          <a:p>
            <a:pPr lvl="1"/>
            <a:r>
              <a:rPr lang="en-US" dirty="0" smtClean="0"/>
              <a:t>Reliability for PTP needs more research.</a:t>
            </a:r>
          </a:p>
          <a:p>
            <a:pPr lvl="1"/>
            <a:endParaRPr lang="el-GR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This research work goals:</a:t>
            </a:r>
          </a:p>
          <a:p>
            <a:pPr lvl="1"/>
            <a:r>
              <a:rPr lang="en-US" dirty="0" smtClean="0"/>
              <a:t>Investigate the composition of a time-predictable end-system.</a:t>
            </a:r>
          </a:p>
          <a:p>
            <a:pPr lvl="1"/>
            <a:r>
              <a:rPr lang="en-US" dirty="0" smtClean="0"/>
              <a:t>Provide open-source solutions for time-triggered communication.</a:t>
            </a:r>
          </a:p>
          <a:p>
            <a:pPr lvl="1"/>
            <a:r>
              <a:rPr lang="en-US" dirty="0" smtClean="0"/>
              <a:t>Investigate end-to-end isochronous computation and communication.</a:t>
            </a:r>
          </a:p>
          <a:p>
            <a:pPr lvl="1"/>
            <a:r>
              <a:rPr lang="en-US" dirty="0" smtClean="0"/>
              <a:t>Provide fault-tolerant PTP synchronization.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53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Hard real-time systems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functional correctness depends both on their functional aspects on their temporal behavior.</a:t>
            </a:r>
          </a:p>
          <a:p>
            <a:r>
              <a:rPr lang="en-US" dirty="0" smtClean="0"/>
              <a:t>Different temporal requirements classify real-time systems into three classes:</a:t>
            </a:r>
          </a:p>
          <a:p>
            <a:pPr lvl="1"/>
            <a:r>
              <a:rPr lang="en-US" b="1" dirty="0" smtClean="0"/>
              <a:t>Soft real-time,</a:t>
            </a:r>
            <a:r>
              <a:rPr lang="en-US" dirty="0" smtClean="0"/>
              <a:t> i.e., a streaming media application.</a:t>
            </a:r>
          </a:p>
          <a:p>
            <a:pPr lvl="1"/>
            <a:r>
              <a:rPr lang="en-US" b="1" dirty="0" smtClean="0"/>
              <a:t>Firm real-time,</a:t>
            </a:r>
            <a:r>
              <a:rPr lang="en-US" dirty="0" smtClean="0"/>
              <a:t> i.e</a:t>
            </a:r>
            <a:r>
              <a:rPr lang="en-US" dirty="0"/>
              <a:t>., motor controllers and some actuation devices.</a:t>
            </a:r>
          </a:p>
          <a:p>
            <a:pPr lvl="1"/>
            <a:r>
              <a:rPr lang="en-US" b="1" dirty="0" smtClean="0"/>
              <a:t>Hard real-time</a:t>
            </a:r>
            <a:r>
              <a:rPr lang="en-US" dirty="0"/>
              <a:t>,</a:t>
            </a:r>
            <a:r>
              <a:rPr lang="en-US" dirty="0" smtClean="0"/>
              <a:t> i.e</a:t>
            </a:r>
            <a:r>
              <a:rPr lang="en-US" dirty="0"/>
              <a:t>., a vehicle airbag </a:t>
            </a:r>
            <a:r>
              <a:rPr lang="en-US" dirty="0" smtClean="0"/>
              <a:t>system, </a:t>
            </a:r>
            <a:r>
              <a:rPr lang="da-DK" dirty="0" smtClean="0"/>
              <a:t>aircraft </a:t>
            </a:r>
            <a:r>
              <a:rPr lang="da-DK" dirty="0"/>
              <a:t>landing gears etc</a:t>
            </a:r>
            <a:r>
              <a:rPr lang="da-DK" dirty="0" smtClean="0"/>
              <a:t>.</a:t>
            </a:r>
          </a:p>
          <a:p>
            <a:r>
              <a:rPr lang="da-DK" dirty="0" smtClean="0"/>
              <a:t>Variations in the system input can lead to different computation/communication times.</a:t>
            </a:r>
          </a:p>
          <a:p>
            <a:r>
              <a:rPr lang="da-DK" dirty="0" smtClean="0"/>
              <a:t>Time-predictable architecture has to guarantee bounded:</a:t>
            </a:r>
          </a:p>
          <a:p>
            <a:pPr lvl="1"/>
            <a:r>
              <a:rPr lang="da-DK" b="1" dirty="0"/>
              <a:t>w</a:t>
            </a:r>
            <a:r>
              <a:rPr lang="da-DK" b="1" dirty="0" smtClean="0"/>
              <a:t>orst-case execution time (WCET)</a:t>
            </a:r>
            <a:r>
              <a:rPr lang="da-DK" dirty="0" smtClean="0"/>
              <a:t>: for computation.</a:t>
            </a:r>
          </a:p>
          <a:p>
            <a:pPr lvl="1"/>
            <a:r>
              <a:rPr lang="da-DK" b="1" dirty="0"/>
              <a:t>w</a:t>
            </a:r>
            <a:r>
              <a:rPr lang="da-DK" b="1" dirty="0" smtClean="0"/>
              <a:t>orst-case end-to-end latency (WCEL)</a:t>
            </a:r>
            <a:r>
              <a:rPr lang="da-DK" dirty="0" smtClean="0"/>
              <a:t>: for communication.</a:t>
            </a:r>
          </a:p>
          <a:p>
            <a:pPr marL="0" indent="0">
              <a:buNone/>
            </a:pPr>
            <a:endParaRPr lang="da-DK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697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Task execution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774800" y="1706398"/>
            <a:ext cx="9731650" cy="222665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870" y="4240610"/>
            <a:ext cx="7131546" cy="212695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032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Task execution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9731650" cy="1938626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33" y="3952581"/>
            <a:ext cx="5340360" cy="212695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6299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FormConfiguration><![CDATA[{"formFields":[{"required":false,"helpTexts":{"prefix":"","postfix":""},"spacing":{},"type":"datePicker","name":"Date","label":"Date","fullyQualifiedName":"Date"},{"required":false,"placeholder":"","lines":0,"helpTexts":{"prefix":"","postfix":""},"spacing":{},"type":"textBox","name":"PresentationTitle","label":"Presentation title","fullyQualifiedName":"PresentationTitle"}],"formDataEntries":[{"name":"Date","value":"hsvYS8IryhCZFXXNXCsogQ=="},{"name":"PresentationTitle","value":"nICks+3ypl+k9xFBt0nn7/CGr9wKFGXNuO9ve+lTvX0uSgaEqCt9mAnG0etQN9EohKbxTmA6S0TwmmGCZmAtvA=="}]}]]></TemplafyFormConfiguration>
</file>

<file path=customXml/item4.xml><?xml version="1.0" encoding="utf-8"?>
<TemplafyTemplateConfiguration><![CDATA[{"elementsMetadata":[{"type":"shape","id":"10e0f73b-10d9-4433-8003-487e83615511","elementConfiguration":{"binding":"UserProfile.Offices.Workarea_{{DocumentLanguage}}","disableUpdates":false,"type":"text"}},{"type":"shape","id":"70d2a61d-c8ac-4611-b908-b4fc9179f3ec","elementConfiguration":{"format":"{{DateFormats.GeneralDate}}","binding":"Form.Date","disableUpdates":false,"type":"date"}},{"type":"shape","id":"76bfd7ea-7001-4cea-8e38-f18fc7f8c563","elementConfiguration":{"binding":"Form.PresentationTitle","disableUpdates":false,"type":"text"}}],"transformationConfigurations":[{"language":"{{DocumentLanguage}}","disableUpdates":false,"type":"proofingLanguage"}],"templateName":"","templateDescription":"","enableDocumentContentUpdater":true,"version":"1.2"}]]></TemplafyTemplateConfiguration>
</file>

<file path=customXml/item5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6.xml><?xml version="1.0" encoding="utf-8"?>
<TemplafySlideTemplateConfiguration><![CDATA[{"documentContentValidatorConfiguration":{"enableDocumentContentValidator":false,"documentContentValidatorVersion":0},"elementsMetadata":[],"slideId":"636957680393236694","enableDocumentContentUpdater":true,"version":"1.2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5DEE4BEE-00BA-4E32-BD26-AF535B50AC95}">
  <ds:schemaRefs/>
</ds:datastoreItem>
</file>

<file path=customXml/itemProps10.xml><?xml version="1.0" encoding="utf-8"?>
<ds:datastoreItem xmlns:ds="http://schemas.openxmlformats.org/officeDocument/2006/customXml" ds:itemID="{52458204-17C0-43A9-92FB-EE1004E36F06}">
  <ds:schemaRefs/>
</ds:datastoreItem>
</file>

<file path=customXml/itemProps2.xml><?xml version="1.0" encoding="utf-8"?>
<ds:datastoreItem xmlns:ds="http://schemas.openxmlformats.org/officeDocument/2006/customXml" ds:itemID="{9587AFF5-BFB0-40A3-85CA-ADEED7540807}">
  <ds:schemaRefs/>
</ds:datastoreItem>
</file>

<file path=customXml/itemProps3.xml><?xml version="1.0" encoding="utf-8"?>
<ds:datastoreItem xmlns:ds="http://schemas.openxmlformats.org/officeDocument/2006/customXml" ds:itemID="{43763224-B85A-4B53-A86A-261D26A71C30}">
  <ds:schemaRefs/>
</ds:datastoreItem>
</file>

<file path=customXml/itemProps4.xml><?xml version="1.0" encoding="utf-8"?>
<ds:datastoreItem xmlns:ds="http://schemas.openxmlformats.org/officeDocument/2006/customXml" ds:itemID="{1334258C-C3E7-4029-A615-C886A240FB15}">
  <ds:schemaRefs/>
</ds:datastoreItem>
</file>

<file path=customXml/itemProps5.xml><?xml version="1.0" encoding="utf-8"?>
<ds:datastoreItem xmlns:ds="http://schemas.openxmlformats.org/officeDocument/2006/customXml" ds:itemID="{CA9FC985-930B-40D4-827F-9FAC5D35EA8C}">
  <ds:schemaRefs/>
</ds:datastoreItem>
</file>

<file path=customXml/itemProps6.xml><?xml version="1.0" encoding="utf-8"?>
<ds:datastoreItem xmlns:ds="http://schemas.openxmlformats.org/officeDocument/2006/customXml" ds:itemID="{D27AE696-61B6-4B19-9CED-6F2A3F244FE3}">
  <ds:schemaRefs/>
</ds:datastoreItem>
</file>

<file path=customXml/itemProps7.xml><?xml version="1.0" encoding="utf-8"?>
<ds:datastoreItem xmlns:ds="http://schemas.openxmlformats.org/officeDocument/2006/customXml" ds:itemID="{1680B9DC-2D51-4402-BB2C-B8DE0C5AC522}">
  <ds:schemaRefs/>
</ds:datastoreItem>
</file>

<file path=customXml/itemProps8.xml><?xml version="1.0" encoding="utf-8"?>
<ds:datastoreItem xmlns:ds="http://schemas.openxmlformats.org/officeDocument/2006/customXml" ds:itemID="{6B8AD017-B053-4E30-93B9-B28A44CEC3A4}">
  <ds:schemaRefs/>
</ds:datastoreItem>
</file>

<file path=customXml/itemProps9.xml><?xml version="1.0" encoding="utf-8"?>
<ds:datastoreItem xmlns:ds="http://schemas.openxmlformats.org/officeDocument/2006/customXml" ds:itemID="{0769A785-8AE7-4F4A-A4B3-457F725A9AF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DTU Template</Template>
  <TotalTime>1266</TotalTime>
  <Words>409</Words>
  <Application>Microsoft Office PowerPoint</Application>
  <PresentationFormat>Custom</PresentationFormat>
  <Paragraphs>94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ＭＳ Ｐゴシック</vt:lpstr>
      <vt:lpstr>Arial</vt:lpstr>
      <vt:lpstr>Verdana</vt:lpstr>
      <vt:lpstr>Blank</vt:lpstr>
      <vt:lpstr>PowerPoint Presentation</vt:lpstr>
      <vt:lpstr>Time-predictable End-system  Design for Real-Time Communication</vt:lpstr>
      <vt:lpstr>Outline</vt:lpstr>
      <vt:lpstr>Introduction Cyber-physical systems</vt:lpstr>
      <vt:lpstr>Introduction Example cyber-physical system network</vt:lpstr>
      <vt:lpstr>Introduction Motivation</vt:lpstr>
      <vt:lpstr>Background Hard real-time systems</vt:lpstr>
      <vt:lpstr>Background Task execution</vt:lpstr>
      <vt:lpstr>Background Task execution</vt:lpstr>
      <vt:lpstr>Background Real-time Communication</vt:lpstr>
      <vt:lpstr>Background Real-time Communication - ET</vt:lpstr>
      <vt:lpstr>Background Real-time Communication - RC</vt:lpstr>
      <vt:lpstr>Background Real-time Communication - TT</vt:lpstr>
      <vt:lpstr>Background Time synchronization</vt:lpstr>
      <vt:lpstr>Background Time synchronization</vt:lpstr>
    </vt:vector>
  </TitlesOfParts>
  <Company>DTU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DTU</dc:creator>
  <cp:lastModifiedBy>Eleftherios Kyriakakis</cp:lastModifiedBy>
  <cp:revision>102</cp:revision>
  <dcterms:created xsi:type="dcterms:W3CDTF">2017-07-31T08:31:56Z</dcterms:created>
  <dcterms:modified xsi:type="dcterms:W3CDTF">2021-05-19T17:51:11Z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636697446619073346</vt:lpwstr>
  </property>
  <property fmtid="{D5CDD505-2E9C-101B-9397-08002B2CF9AE}" pid="6" name="TemplafyLanguageCode">
    <vt:lpwstr>en-GB</vt:lpwstr>
  </property>
</Properties>
</file>