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1"/>
  </p:sldMasterIdLst>
  <p:notesMasterIdLst>
    <p:notesMasterId r:id="rId27"/>
  </p:notesMasterIdLst>
  <p:handoutMasterIdLst>
    <p:handoutMasterId r:id="rId28"/>
  </p:handoutMasterIdLst>
  <p:sldIdLst>
    <p:sldId id="256" r:id="rId12"/>
    <p:sldId id="260" r:id="rId13"/>
    <p:sldId id="261" r:id="rId14"/>
    <p:sldId id="257" r:id="rId15"/>
    <p:sldId id="263" r:id="rId16"/>
    <p:sldId id="262" r:id="rId17"/>
    <p:sldId id="264" r:id="rId18"/>
    <p:sldId id="270" r:id="rId19"/>
    <p:sldId id="265" r:id="rId20"/>
    <p:sldId id="268" r:id="rId21"/>
    <p:sldId id="274" r:id="rId22"/>
    <p:sldId id="275" r:id="rId23"/>
    <p:sldId id="273" r:id="rId24"/>
    <p:sldId id="269" r:id="rId25"/>
    <p:sldId id="271" r:id="rId26"/>
  </p:sldIdLst>
  <p:sldSz cx="12190413" cy="6858000"/>
  <p:notesSz cx="6858000" cy="9144000"/>
  <p:custDataLst>
    <p:tags r:id="rId29"/>
  </p:custDataLst>
  <p:defaultTextStyle>
    <a:defPPr>
      <a:defRPr lang="da-DK"/>
    </a:defPPr>
    <a:lvl1pPr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Verdana" pitchFamily="34" charset="0"/>
        <a:ea typeface="ＭＳ Ｐゴシック" pitchFamily="-80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0000"/>
    <a:srgbClr val="000000"/>
    <a:srgbClr val="FFCC00"/>
    <a:srgbClr val="FF6600"/>
    <a:srgbClr val="FF0000"/>
    <a:srgbClr val="FF0099"/>
    <a:srgbClr val="CC3399"/>
    <a:srgbClr val="660066"/>
    <a:srgbClr val="66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098" autoAdjust="0"/>
  </p:normalViewPr>
  <p:slideViewPr>
    <p:cSldViewPr showGuides="1">
      <p:cViewPr varScale="1">
        <p:scale>
          <a:sx n="112" d="100"/>
          <a:sy n="112" d="100"/>
        </p:scale>
        <p:origin x="438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customXml" Target="../customXml/item7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Master" Target="slideMasters/slideMaster1.xml"/><Relationship Id="rId24" Type="http://schemas.openxmlformats.org/officeDocument/2006/relationships/slide" Target="slides/slide13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handoutMaster" Target="handoutMasters/handoutMaster1.xml"/><Relationship Id="rId10" Type="http://schemas.openxmlformats.org/officeDocument/2006/relationships/customXml" Target="../customXml/item10.xml"/><Relationship Id="rId19" Type="http://schemas.openxmlformats.org/officeDocument/2006/relationships/slide" Target="slides/slide8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DB9A49-DA5D-4186-AD6B-A7A64338A7E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3EF2E713-B3C9-4AD2-A374-070F39FFE564}">
      <dgm:prSet/>
      <dgm:spPr/>
      <dgm:t>
        <a:bodyPr/>
        <a:lstStyle/>
        <a:p>
          <a:pPr rtl="0"/>
          <a:r>
            <a:rPr lang="en-US" dirty="0" smtClean="0"/>
            <a:t>Computing systems have evolved </a:t>
          </a:r>
          <a:endParaRPr lang="el-GR" dirty="0"/>
        </a:p>
      </dgm:t>
    </dgm:pt>
    <dgm:pt modelId="{7F852018-5AB5-44E5-A97A-D2A8A7ADAF8F}" type="parTrans" cxnId="{94D79B85-8618-4A7E-9783-22C8E24FF02C}">
      <dgm:prSet/>
      <dgm:spPr/>
      <dgm:t>
        <a:bodyPr/>
        <a:lstStyle/>
        <a:p>
          <a:endParaRPr lang="el-GR"/>
        </a:p>
      </dgm:t>
    </dgm:pt>
    <dgm:pt modelId="{72C3960B-5A9A-49E6-96CF-BD43F4B22DDF}" type="sibTrans" cxnId="{94D79B85-8618-4A7E-9783-22C8E24FF02C}">
      <dgm:prSet/>
      <dgm:spPr/>
      <dgm:t>
        <a:bodyPr/>
        <a:lstStyle/>
        <a:p>
          <a:endParaRPr lang="el-GR"/>
        </a:p>
      </dgm:t>
    </dgm:pt>
    <dgm:pt modelId="{48600D77-FE3B-426E-94A1-2133058BB6C7}">
      <dgm:prSet/>
      <dgm:spPr/>
      <dgm:t>
        <a:bodyPr/>
        <a:lstStyle/>
        <a:p>
          <a:pPr rtl="0"/>
          <a:r>
            <a:rPr lang="en-US" dirty="0" smtClean="0"/>
            <a:t>From Information processing devices,</a:t>
          </a:r>
          <a:endParaRPr lang="el-GR" dirty="0"/>
        </a:p>
      </dgm:t>
    </dgm:pt>
    <dgm:pt modelId="{72C1A1AB-4748-43B5-A25F-62310BD91825}" type="parTrans" cxnId="{6FC82326-B487-493F-8730-D3FB238981C2}">
      <dgm:prSet/>
      <dgm:spPr/>
      <dgm:t>
        <a:bodyPr/>
        <a:lstStyle/>
        <a:p>
          <a:endParaRPr lang="el-GR"/>
        </a:p>
      </dgm:t>
    </dgm:pt>
    <dgm:pt modelId="{D1A52D5E-7275-418B-9CA0-50CDFC6316E9}" type="sibTrans" cxnId="{6FC82326-B487-493F-8730-D3FB238981C2}">
      <dgm:prSet/>
      <dgm:spPr/>
      <dgm:t>
        <a:bodyPr/>
        <a:lstStyle/>
        <a:p>
          <a:endParaRPr lang="el-GR"/>
        </a:p>
      </dgm:t>
    </dgm:pt>
    <dgm:pt modelId="{608C3C44-D2AB-4290-81D5-802800146A99}">
      <dgm:prSet/>
      <dgm:spPr/>
      <dgm:t>
        <a:bodyPr/>
        <a:lstStyle/>
        <a:p>
          <a:pPr rtl="0"/>
          <a:r>
            <a:rPr lang="en-US" dirty="0" smtClean="0"/>
            <a:t>Industrial, Automotive &amp; Aerospace</a:t>
          </a:r>
          <a:endParaRPr lang="el-GR" dirty="0"/>
        </a:p>
      </dgm:t>
    </dgm:pt>
    <dgm:pt modelId="{2535BCAC-66D4-4013-B1C1-DFFC23EB6FD3}" type="parTrans" cxnId="{BB1E3580-DEEC-4946-ACE4-1A7789DCE097}">
      <dgm:prSet/>
      <dgm:spPr/>
      <dgm:t>
        <a:bodyPr/>
        <a:lstStyle/>
        <a:p>
          <a:endParaRPr lang="el-GR"/>
        </a:p>
      </dgm:t>
    </dgm:pt>
    <dgm:pt modelId="{FA0667AE-0EC1-4547-A134-B988802CC7F3}" type="sibTrans" cxnId="{BB1E3580-DEEC-4946-ACE4-1A7789DCE097}">
      <dgm:prSet/>
      <dgm:spPr/>
      <dgm:t>
        <a:bodyPr/>
        <a:lstStyle/>
        <a:p>
          <a:endParaRPr lang="el-GR"/>
        </a:p>
      </dgm:t>
    </dgm:pt>
    <dgm:pt modelId="{DFE9EDEB-DE25-4E43-BA46-67D47175D7E2}">
      <dgm:prSet/>
      <dgm:spPr/>
      <dgm:t>
        <a:bodyPr/>
        <a:lstStyle/>
        <a:p>
          <a:pPr rtl="0"/>
          <a:r>
            <a:rPr lang="en-US" dirty="0" smtClean="0"/>
            <a:t>BMW and Audi motors triplicated the number of electronic control units in their vehicles since 1995.</a:t>
          </a:r>
          <a:endParaRPr lang="el-GR" dirty="0"/>
        </a:p>
      </dgm:t>
    </dgm:pt>
    <dgm:pt modelId="{3FAC5BC7-086B-427D-8122-25BAE5875B64}" type="parTrans" cxnId="{1714E420-5393-48F6-86E5-2B962A5381E7}">
      <dgm:prSet/>
      <dgm:spPr/>
      <dgm:t>
        <a:bodyPr/>
        <a:lstStyle/>
        <a:p>
          <a:endParaRPr lang="el-GR"/>
        </a:p>
      </dgm:t>
    </dgm:pt>
    <dgm:pt modelId="{09B7F101-BEBF-4436-810B-5DFC474F623F}" type="sibTrans" cxnId="{1714E420-5393-48F6-86E5-2B962A5381E7}">
      <dgm:prSet/>
      <dgm:spPr/>
      <dgm:t>
        <a:bodyPr/>
        <a:lstStyle/>
        <a:p>
          <a:endParaRPr lang="el-GR"/>
        </a:p>
      </dgm:t>
    </dgm:pt>
    <dgm:pt modelId="{8D34929C-7178-4902-9630-E53F300BDEC0}">
      <dgm:prSet/>
      <dgm:spPr/>
      <dgm:t>
        <a:bodyPr/>
        <a:lstStyle/>
        <a:p>
          <a:pPr rtl="0"/>
          <a:r>
            <a:rPr lang="en-US" dirty="0" smtClean="0"/>
            <a:t>Airbus and Boeing has recently introduced Ethernet-based communication protocols in modern aircraft.</a:t>
          </a:r>
          <a:endParaRPr lang="el-GR" dirty="0"/>
        </a:p>
      </dgm:t>
    </dgm:pt>
    <dgm:pt modelId="{58A6CC93-1AE9-40B3-8CA2-01BBF4B6BF9F}" type="parTrans" cxnId="{E84700E7-5158-40BB-B223-A2FC0A6BE785}">
      <dgm:prSet/>
      <dgm:spPr/>
      <dgm:t>
        <a:bodyPr/>
        <a:lstStyle/>
        <a:p>
          <a:endParaRPr lang="el-GR"/>
        </a:p>
      </dgm:t>
    </dgm:pt>
    <dgm:pt modelId="{0F263C1A-BA8D-4385-BBBF-CC8E60634BA7}" type="sibTrans" cxnId="{E84700E7-5158-40BB-B223-A2FC0A6BE785}">
      <dgm:prSet/>
      <dgm:spPr/>
      <dgm:t>
        <a:bodyPr/>
        <a:lstStyle/>
        <a:p>
          <a:endParaRPr lang="el-GR"/>
        </a:p>
      </dgm:t>
    </dgm:pt>
    <dgm:pt modelId="{7BDC6994-032A-4729-A60E-E2DA2BA11007}">
      <dgm:prSet/>
      <dgm:spPr/>
      <dgm:t>
        <a:bodyPr/>
        <a:lstStyle/>
        <a:p>
          <a:pPr rtl="0"/>
          <a:r>
            <a:rPr lang="da-DK" dirty="0" smtClean="0"/>
            <a:t>Nowadays</a:t>
          </a:r>
          <a:endParaRPr lang="el-GR" dirty="0"/>
        </a:p>
      </dgm:t>
    </dgm:pt>
    <dgm:pt modelId="{92BAA597-E55D-4E1D-9619-2F2C3A6B4524}" type="parTrans" cxnId="{5D54354D-D323-4001-8150-351CB5FE5046}">
      <dgm:prSet/>
      <dgm:spPr/>
      <dgm:t>
        <a:bodyPr/>
        <a:lstStyle/>
        <a:p>
          <a:endParaRPr lang="el-GR"/>
        </a:p>
      </dgm:t>
    </dgm:pt>
    <dgm:pt modelId="{98D1D9D1-14D0-4A4A-8431-90DDF42DE61C}" type="sibTrans" cxnId="{5D54354D-D323-4001-8150-351CB5FE5046}">
      <dgm:prSet/>
      <dgm:spPr/>
      <dgm:t>
        <a:bodyPr/>
        <a:lstStyle/>
        <a:p>
          <a:endParaRPr lang="el-GR"/>
        </a:p>
      </dgm:t>
    </dgm:pt>
    <dgm:pt modelId="{A2F3FD2B-4394-48F1-B74C-FAC93B46F396}">
      <dgm:prSet/>
      <dgm:spPr/>
      <dgm:t>
        <a:bodyPr/>
        <a:lstStyle/>
        <a:p>
          <a:pPr rtl="0"/>
          <a:r>
            <a:rPr lang="en-US" dirty="0" smtClean="0"/>
            <a:t>Distributed embedded systems interface with multiple sensors to control various actuation systems.</a:t>
          </a:r>
          <a:endParaRPr lang="el-GR" dirty="0"/>
        </a:p>
      </dgm:t>
    </dgm:pt>
    <dgm:pt modelId="{471E54A2-15BF-4C13-B928-DC114EDA4FFF}" type="parTrans" cxnId="{BE60E8A0-94D3-4DB3-ADEB-6F86966EB102}">
      <dgm:prSet/>
      <dgm:spPr/>
      <dgm:t>
        <a:bodyPr/>
        <a:lstStyle/>
        <a:p>
          <a:endParaRPr lang="el-GR"/>
        </a:p>
      </dgm:t>
    </dgm:pt>
    <dgm:pt modelId="{DF3A87FC-512A-4192-8FD9-969D3E9273F3}" type="sibTrans" cxnId="{BE60E8A0-94D3-4DB3-ADEB-6F86966EB102}">
      <dgm:prSet/>
      <dgm:spPr/>
      <dgm:t>
        <a:bodyPr/>
        <a:lstStyle/>
        <a:p>
          <a:endParaRPr lang="el-GR"/>
        </a:p>
      </dgm:t>
    </dgm:pt>
    <dgm:pt modelId="{2481B8A4-6940-402F-9D0E-DF57431B1B4F}">
      <dgm:prSet/>
      <dgm:spPr/>
      <dgm:t>
        <a:bodyPr/>
        <a:lstStyle/>
        <a:p>
          <a:pPr rtl="0"/>
          <a:r>
            <a:rPr lang="da-DK" dirty="0" smtClean="0"/>
            <a:t>Cyber-physical systems networks.</a:t>
          </a:r>
          <a:endParaRPr lang="el-GR" dirty="0"/>
        </a:p>
      </dgm:t>
    </dgm:pt>
    <dgm:pt modelId="{B5C200C0-116F-47AC-919B-B63DE1A96F19}" type="parTrans" cxnId="{FA2D2A8B-FEAB-4F25-81C6-D8DE962C54F1}">
      <dgm:prSet/>
      <dgm:spPr/>
      <dgm:t>
        <a:bodyPr/>
        <a:lstStyle/>
        <a:p>
          <a:endParaRPr lang="el-GR"/>
        </a:p>
      </dgm:t>
    </dgm:pt>
    <dgm:pt modelId="{E5BBCA5A-5F47-4BF5-A190-00A4B080C1AA}" type="sibTrans" cxnId="{FA2D2A8B-FEAB-4F25-81C6-D8DE962C54F1}">
      <dgm:prSet/>
      <dgm:spPr/>
      <dgm:t>
        <a:bodyPr/>
        <a:lstStyle/>
        <a:p>
          <a:endParaRPr lang="el-GR"/>
        </a:p>
      </dgm:t>
    </dgm:pt>
    <dgm:pt modelId="{BB99D418-5E22-4289-BEDE-C7E81150883E}">
      <dgm:prSet/>
      <dgm:spPr/>
      <dgm:t>
        <a:bodyPr/>
        <a:lstStyle/>
        <a:p>
          <a:pPr rtl="0"/>
          <a:r>
            <a:rPr lang="en-US" dirty="0" smtClean="0"/>
            <a:t>To embedded microcontrollers in several control systems.</a:t>
          </a:r>
          <a:endParaRPr lang="el-GR" dirty="0"/>
        </a:p>
      </dgm:t>
    </dgm:pt>
    <dgm:pt modelId="{33DC1A6B-8198-476E-BFCF-BE56E6EB2C17}" type="parTrans" cxnId="{E7C30FC4-ABB4-4276-8FC2-E7566523821B}">
      <dgm:prSet/>
      <dgm:spPr/>
      <dgm:t>
        <a:bodyPr/>
        <a:lstStyle/>
        <a:p>
          <a:endParaRPr lang="el-GR"/>
        </a:p>
      </dgm:t>
    </dgm:pt>
    <dgm:pt modelId="{A3E74203-658F-43F3-806C-2BEAD79D3D8D}" type="sibTrans" cxnId="{E7C30FC4-ABB4-4276-8FC2-E7566523821B}">
      <dgm:prSet/>
      <dgm:spPr/>
      <dgm:t>
        <a:bodyPr/>
        <a:lstStyle/>
        <a:p>
          <a:endParaRPr lang="el-GR"/>
        </a:p>
      </dgm:t>
    </dgm:pt>
    <dgm:pt modelId="{358D6245-8FE6-4451-BA95-699E8A2FBFEA}">
      <dgm:prSet/>
      <dgm:spPr/>
      <dgm:t>
        <a:bodyPr/>
        <a:lstStyle/>
        <a:p>
          <a:pPr rtl="0"/>
          <a:r>
            <a:rPr lang="en-US" dirty="0" smtClean="0"/>
            <a:t>Hard real-time systems</a:t>
          </a:r>
          <a:endParaRPr lang="el-GR" dirty="0"/>
        </a:p>
      </dgm:t>
    </dgm:pt>
    <dgm:pt modelId="{BFD4AF8D-C2A9-41CA-B08D-CB785494A62A}" type="parTrans" cxnId="{E7FF6BC0-0F5F-40BE-888C-2A31743979AF}">
      <dgm:prSet/>
      <dgm:spPr/>
      <dgm:t>
        <a:bodyPr/>
        <a:lstStyle/>
        <a:p>
          <a:endParaRPr lang="el-GR"/>
        </a:p>
      </dgm:t>
    </dgm:pt>
    <dgm:pt modelId="{7BF3CAFA-3EA4-48CB-A1E6-8A3FDBF3D652}" type="sibTrans" cxnId="{E7FF6BC0-0F5F-40BE-888C-2A31743979AF}">
      <dgm:prSet/>
      <dgm:spPr/>
      <dgm:t>
        <a:bodyPr/>
        <a:lstStyle/>
        <a:p>
          <a:endParaRPr lang="el-GR"/>
        </a:p>
      </dgm:t>
    </dgm:pt>
    <dgm:pt modelId="{CFDF2AB5-397E-456A-9916-9FCCE7B13A28}">
      <dgm:prSet/>
      <dgm:spPr/>
      <dgm:t>
        <a:bodyPr/>
        <a:lstStyle/>
        <a:p>
          <a:pPr rtl="0"/>
          <a:r>
            <a:rPr lang="da-DK" dirty="0" smtClean="0"/>
            <a:t>Embedded systems in </a:t>
          </a:r>
          <a:r>
            <a:rPr lang="en-US" dirty="0" smtClean="0"/>
            <a:t>safety-critical domains.</a:t>
          </a:r>
          <a:endParaRPr lang="el-GR" dirty="0"/>
        </a:p>
      </dgm:t>
    </dgm:pt>
    <dgm:pt modelId="{3E64570E-80BE-4794-A520-116C4938D62D}" type="parTrans" cxnId="{35A57AB7-8DE3-4BC6-8E2F-213A5B761EE1}">
      <dgm:prSet/>
      <dgm:spPr/>
      <dgm:t>
        <a:bodyPr/>
        <a:lstStyle/>
        <a:p>
          <a:endParaRPr lang="el-GR"/>
        </a:p>
      </dgm:t>
    </dgm:pt>
    <dgm:pt modelId="{40994447-AC42-484A-94AD-1C99331EB604}" type="sibTrans" cxnId="{35A57AB7-8DE3-4BC6-8E2F-213A5B761EE1}">
      <dgm:prSet/>
      <dgm:spPr/>
      <dgm:t>
        <a:bodyPr/>
        <a:lstStyle/>
        <a:p>
          <a:endParaRPr lang="el-GR"/>
        </a:p>
      </dgm:t>
    </dgm:pt>
    <dgm:pt modelId="{77F457CC-DAE5-4A76-871D-B89C9FBC6E8D}">
      <dgm:prSet/>
      <dgm:spPr/>
      <dgm:t>
        <a:bodyPr/>
        <a:lstStyle/>
        <a:p>
          <a:pPr rtl="0"/>
          <a:r>
            <a:rPr lang="en-US" dirty="0" smtClean="0"/>
            <a:t>Functional requirement of timeliness </a:t>
          </a:r>
          <a:r>
            <a:rPr lang="en-US" dirty="0" smtClean="0"/>
            <a:t>and </a:t>
          </a:r>
          <a:r>
            <a:rPr lang="en-US" dirty="0" smtClean="0"/>
            <a:t> in-order data reception without losses.</a:t>
          </a:r>
          <a:endParaRPr lang="el-GR" dirty="0"/>
        </a:p>
      </dgm:t>
    </dgm:pt>
    <dgm:pt modelId="{B11F47C6-0912-4462-BC72-2CC34E044C31}" type="parTrans" cxnId="{A89BEEFC-A6B7-40C3-8F4A-09903A7A9952}">
      <dgm:prSet/>
      <dgm:spPr/>
      <dgm:t>
        <a:bodyPr/>
        <a:lstStyle/>
        <a:p>
          <a:endParaRPr lang="el-GR"/>
        </a:p>
      </dgm:t>
    </dgm:pt>
    <dgm:pt modelId="{3F36B250-3B06-4D14-8588-17A064C5D735}" type="sibTrans" cxnId="{A89BEEFC-A6B7-40C3-8F4A-09903A7A9952}">
      <dgm:prSet/>
      <dgm:spPr/>
      <dgm:t>
        <a:bodyPr/>
        <a:lstStyle/>
        <a:p>
          <a:endParaRPr lang="el-GR"/>
        </a:p>
      </dgm:t>
    </dgm:pt>
    <dgm:pt modelId="{249A5BC0-74EF-44D0-A8EF-26DF51D0775B}" type="pres">
      <dgm:prSet presAssocID="{CDDB9A49-DA5D-4186-AD6B-A7A64338A7EA}" presName="linearFlow" presStyleCnt="0">
        <dgm:presLayoutVars>
          <dgm:dir/>
          <dgm:animLvl val="lvl"/>
          <dgm:resizeHandles val="exact"/>
        </dgm:presLayoutVars>
      </dgm:prSet>
      <dgm:spPr/>
    </dgm:pt>
    <dgm:pt modelId="{FBF06377-C17C-4462-B873-E816BA82179F}" type="pres">
      <dgm:prSet presAssocID="{3EF2E713-B3C9-4AD2-A374-070F39FFE564}" presName="composite" presStyleCnt="0"/>
      <dgm:spPr/>
    </dgm:pt>
    <dgm:pt modelId="{7EF6F270-5CAC-4FAD-B6A3-B8386A353709}" type="pres">
      <dgm:prSet presAssocID="{3EF2E713-B3C9-4AD2-A374-070F39FFE564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7F388392-BB5E-47D1-9465-45346D2DCA06}" type="pres">
      <dgm:prSet presAssocID="{3EF2E713-B3C9-4AD2-A374-070F39FFE564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8D23EE3E-6DF1-4DCA-B88E-DF5BAD08DC45}" type="pres">
      <dgm:prSet presAssocID="{72C3960B-5A9A-49E6-96CF-BD43F4B22DDF}" presName="sp" presStyleCnt="0"/>
      <dgm:spPr/>
    </dgm:pt>
    <dgm:pt modelId="{80686F84-B37D-4ABC-B7F9-617B604982CB}" type="pres">
      <dgm:prSet presAssocID="{608C3C44-D2AB-4290-81D5-802800146A99}" presName="composite" presStyleCnt="0"/>
      <dgm:spPr/>
    </dgm:pt>
    <dgm:pt modelId="{69A359D6-D0E6-4447-9F00-2DAFE369F5BA}" type="pres">
      <dgm:prSet presAssocID="{608C3C44-D2AB-4290-81D5-802800146A9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3A31EE7-45DE-4556-AECB-942F1F1BC4DD}" type="pres">
      <dgm:prSet presAssocID="{608C3C44-D2AB-4290-81D5-802800146A99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B6D5AB3-E9DD-4A1A-BD9C-12EDBFEC343D}" type="pres">
      <dgm:prSet presAssocID="{FA0667AE-0EC1-4547-A134-B988802CC7F3}" presName="sp" presStyleCnt="0"/>
      <dgm:spPr/>
    </dgm:pt>
    <dgm:pt modelId="{3D8D0A9B-F72A-4C9C-9373-08955D2A2E07}" type="pres">
      <dgm:prSet presAssocID="{7BDC6994-032A-4729-A60E-E2DA2BA11007}" presName="composite" presStyleCnt="0"/>
      <dgm:spPr/>
    </dgm:pt>
    <dgm:pt modelId="{BF81D608-08F8-4B01-8F3C-DDA7BEA5F7B4}" type="pres">
      <dgm:prSet presAssocID="{7BDC6994-032A-4729-A60E-E2DA2BA1100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9183E58-D753-4E49-A709-D739AA9DDF59}" type="pres">
      <dgm:prSet presAssocID="{7BDC6994-032A-4729-A60E-E2DA2BA1100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26000D5-CAEE-4531-AB0E-838BFF3D8E30}" type="pres">
      <dgm:prSet presAssocID="{98D1D9D1-14D0-4A4A-8431-90DDF42DE61C}" presName="sp" presStyleCnt="0"/>
      <dgm:spPr/>
    </dgm:pt>
    <dgm:pt modelId="{84B6657A-A163-43B6-9D3D-BFFB06015599}" type="pres">
      <dgm:prSet presAssocID="{358D6245-8FE6-4451-BA95-699E8A2FBFEA}" presName="composite" presStyleCnt="0"/>
      <dgm:spPr/>
    </dgm:pt>
    <dgm:pt modelId="{DA83BA03-68FF-4BBE-894C-E9DFD79DBCCA}" type="pres">
      <dgm:prSet presAssocID="{358D6245-8FE6-4451-BA95-699E8A2FBFEA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EF8BD9F2-AD99-4108-9B01-BD58C213636D}" type="pres">
      <dgm:prSet presAssocID="{358D6245-8FE6-4451-BA95-699E8A2FBFE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4D79B85-8618-4A7E-9783-22C8E24FF02C}" srcId="{CDDB9A49-DA5D-4186-AD6B-A7A64338A7EA}" destId="{3EF2E713-B3C9-4AD2-A374-070F39FFE564}" srcOrd="0" destOrd="0" parTransId="{7F852018-5AB5-44E5-A97A-D2A8A7ADAF8F}" sibTransId="{72C3960B-5A9A-49E6-96CF-BD43F4B22DDF}"/>
    <dgm:cxn modelId="{1714E420-5393-48F6-86E5-2B962A5381E7}" srcId="{608C3C44-D2AB-4290-81D5-802800146A99}" destId="{DFE9EDEB-DE25-4E43-BA46-67D47175D7E2}" srcOrd="0" destOrd="0" parTransId="{3FAC5BC7-086B-427D-8122-25BAE5875B64}" sibTransId="{09B7F101-BEBF-4436-810B-5DFC474F623F}"/>
    <dgm:cxn modelId="{38E62CE5-1CAA-4118-90E8-B2A772410B9D}" type="presOf" srcId="{358D6245-8FE6-4451-BA95-699E8A2FBFEA}" destId="{DA83BA03-68FF-4BBE-894C-E9DFD79DBCCA}" srcOrd="0" destOrd="0" presId="urn:microsoft.com/office/officeart/2005/8/layout/chevron2"/>
    <dgm:cxn modelId="{052D88AB-E2A8-4BF7-8EB1-C3B3D181B827}" type="presOf" srcId="{8D34929C-7178-4902-9630-E53F300BDEC0}" destId="{23A31EE7-45DE-4556-AECB-942F1F1BC4DD}" srcOrd="0" destOrd="1" presId="urn:microsoft.com/office/officeart/2005/8/layout/chevron2"/>
    <dgm:cxn modelId="{BB1E3580-DEEC-4946-ACE4-1A7789DCE097}" srcId="{CDDB9A49-DA5D-4186-AD6B-A7A64338A7EA}" destId="{608C3C44-D2AB-4290-81D5-802800146A99}" srcOrd="1" destOrd="0" parTransId="{2535BCAC-66D4-4013-B1C1-DFFC23EB6FD3}" sibTransId="{FA0667AE-0EC1-4547-A134-B988802CC7F3}"/>
    <dgm:cxn modelId="{A83AEF00-CF13-47BC-8661-45798D15FD1B}" type="presOf" srcId="{BB99D418-5E22-4289-BEDE-C7E81150883E}" destId="{7F388392-BB5E-47D1-9465-45346D2DCA06}" srcOrd="0" destOrd="1" presId="urn:microsoft.com/office/officeart/2005/8/layout/chevron2"/>
    <dgm:cxn modelId="{59C9597E-A770-445F-AB19-AA7BDE6CFAC1}" type="presOf" srcId="{2481B8A4-6940-402F-9D0E-DF57431B1B4F}" destId="{C9183E58-D753-4E49-A709-D739AA9DDF59}" srcOrd="0" destOrd="1" presId="urn:microsoft.com/office/officeart/2005/8/layout/chevron2"/>
    <dgm:cxn modelId="{A89BEEFC-A6B7-40C3-8F4A-09903A7A9952}" srcId="{358D6245-8FE6-4451-BA95-699E8A2FBFEA}" destId="{77F457CC-DAE5-4A76-871D-B89C9FBC6E8D}" srcOrd="1" destOrd="0" parTransId="{B11F47C6-0912-4462-BC72-2CC34E044C31}" sibTransId="{3F36B250-3B06-4D14-8588-17A064C5D735}"/>
    <dgm:cxn modelId="{3E664DB6-BF85-4CEA-B2BB-43AD9849A6EC}" type="presOf" srcId="{CFDF2AB5-397E-456A-9916-9FCCE7B13A28}" destId="{EF8BD9F2-AD99-4108-9B01-BD58C213636D}" srcOrd="0" destOrd="0" presId="urn:microsoft.com/office/officeart/2005/8/layout/chevron2"/>
    <dgm:cxn modelId="{BE17DE51-CA35-4569-99D2-EC43C92E19D9}" type="presOf" srcId="{608C3C44-D2AB-4290-81D5-802800146A99}" destId="{69A359D6-D0E6-4447-9F00-2DAFE369F5BA}" srcOrd="0" destOrd="0" presId="urn:microsoft.com/office/officeart/2005/8/layout/chevron2"/>
    <dgm:cxn modelId="{FA2D2A8B-FEAB-4F25-81C6-D8DE962C54F1}" srcId="{7BDC6994-032A-4729-A60E-E2DA2BA11007}" destId="{2481B8A4-6940-402F-9D0E-DF57431B1B4F}" srcOrd="1" destOrd="0" parTransId="{B5C200C0-116F-47AC-919B-B63DE1A96F19}" sibTransId="{E5BBCA5A-5F47-4BF5-A190-00A4B080C1AA}"/>
    <dgm:cxn modelId="{5D54354D-D323-4001-8150-351CB5FE5046}" srcId="{CDDB9A49-DA5D-4186-AD6B-A7A64338A7EA}" destId="{7BDC6994-032A-4729-A60E-E2DA2BA11007}" srcOrd="2" destOrd="0" parTransId="{92BAA597-E55D-4E1D-9619-2F2C3A6B4524}" sibTransId="{98D1D9D1-14D0-4A4A-8431-90DDF42DE61C}"/>
    <dgm:cxn modelId="{6FC82326-B487-493F-8730-D3FB238981C2}" srcId="{3EF2E713-B3C9-4AD2-A374-070F39FFE564}" destId="{48600D77-FE3B-426E-94A1-2133058BB6C7}" srcOrd="0" destOrd="0" parTransId="{72C1A1AB-4748-43B5-A25F-62310BD91825}" sibTransId="{D1A52D5E-7275-418B-9CA0-50CDFC6316E9}"/>
    <dgm:cxn modelId="{747EB57E-6193-4337-8301-2FCB26A61478}" type="presOf" srcId="{7BDC6994-032A-4729-A60E-E2DA2BA11007}" destId="{BF81D608-08F8-4B01-8F3C-DDA7BEA5F7B4}" srcOrd="0" destOrd="0" presId="urn:microsoft.com/office/officeart/2005/8/layout/chevron2"/>
    <dgm:cxn modelId="{C0888260-15BA-4D72-8C12-6BC0FF9C5985}" type="presOf" srcId="{48600D77-FE3B-426E-94A1-2133058BB6C7}" destId="{7F388392-BB5E-47D1-9465-45346D2DCA06}" srcOrd="0" destOrd="0" presId="urn:microsoft.com/office/officeart/2005/8/layout/chevron2"/>
    <dgm:cxn modelId="{710AD142-763F-4C9F-958D-75AE0EB4FFA9}" type="presOf" srcId="{77F457CC-DAE5-4A76-871D-B89C9FBC6E8D}" destId="{EF8BD9F2-AD99-4108-9B01-BD58C213636D}" srcOrd="0" destOrd="1" presId="urn:microsoft.com/office/officeart/2005/8/layout/chevron2"/>
    <dgm:cxn modelId="{287AA26B-1801-4720-B799-AC929C14FAB1}" type="presOf" srcId="{CDDB9A49-DA5D-4186-AD6B-A7A64338A7EA}" destId="{249A5BC0-74EF-44D0-A8EF-26DF51D0775B}" srcOrd="0" destOrd="0" presId="urn:microsoft.com/office/officeart/2005/8/layout/chevron2"/>
    <dgm:cxn modelId="{E84700E7-5158-40BB-B223-A2FC0A6BE785}" srcId="{608C3C44-D2AB-4290-81D5-802800146A99}" destId="{8D34929C-7178-4902-9630-E53F300BDEC0}" srcOrd="1" destOrd="0" parTransId="{58A6CC93-1AE9-40B3-8CA2-01BBF4B6BF9F}" sibTransId="{0F263C1A-BA8D-4385-BBBF-CC8E60634BA7}"/>
    <dgm:cxn modelId="{D3CC30B7-F865-417F-B907-4704B477C593}" type="presOf" srcId="{DFE9EDEB-DE25-4E43-BA46-67D47175D7E2}" destId="{23A31EE7-45DE-4556-AECB-942F1F1BC4DD}" srcOrd="0" destOrd="0" presId="urn:microsoft.com/office/officeart/2005/8/layout/chevron2"/>
    <dgm:cxn modelId="{E7FF6BC0-0F5F-40BE-888C-2A31743979AF}" srcId="{CDDB9A49-DA5D-4186-AD6B-A7A64338A7EA}" destId="{358D6245-8FE6-4451-BA95-699E8A2FBFEA}" srcOrd="3" destOrd="0" parTransId="{BFD4AF8D-C2A9-41CA-B08D-CB785494A62A}" sibTransId="{7BF3CAFA-3EA4-48CB-A1E6-8A3FDBF3D652}"/>
    <dgm:cxn modelId="{E7C30FC4-ABB4-4276-8FC2-E7566523821B}" srcId="{3EF2E713-B3C9-4AD2-A374-070F39FFE564}" destId="{BB99D418-5E22-4289-BEDE-C7E81150883E}" srcOrd="1" destOrd="0" parTransId="{33DC1A6B-8198-476E-BFCF-BE56E6EB2C17}" sibTransId="{A3E74203-658F-43F3-806C-2BEAD79D3D8D}"/>
    <dgm:cxn modelId="{576865FC-02C4-4EEB-8B41-134518D05303}" type="presOf" srcId="{A2F3FD2B-4394-48F1-B74C-FAC93B46F396}" destId="{C9183E58-D753-4E49-A709-D739AA9DDF59}" srcOrd="0" destOrd="0" presId="urn:microsoft.com/office/officeart/2005/8/layout/chevron2"/>
    <dgm:cxn modelId="{4EDA80E5-88E1-41F7-A129-CCCE71CE8864}" type="presOf" srcId="{3EF2E713-B3C9-4AD2-A374-070F39FFE564}" destId="{7EF6F270-5CAC-4FAD-B6A3-B8386A353709}" srcOrd="0" destOrd="0" presId="urn:microsoft.com/office/officeart/2005/8/layout/chevron2"/>
    <dgm:cxn modelId="{35A57AB7-8DE3-4BC6-8E2F-213A5B761EE1}" srcId="{358D6245-8FE6-4451-BA95-699E8A2FBFEA}" destId="{CFDF2AB5-397E-456A-9916-9FCCE7B13A28}" srcOrd="0" destOrd="0" parTransId="{3E64570E-80BE-4794-A520-116C4938D62D}" sibTransId="{40994447-AC42-484A-94AD-1C99331EB604}"/>
    <dgm:cxn modelId="{BE60E8A0-94D3-4DB3-ADEB-6F86966EB102}" srcId="{7BDC6994-032A-4729-A60E-E2DA2BA11007}" destId="{A2F3FD2B-4394-48F1-B74C-FAC93B46F396}" srcOrd="0" destOrd="0" parTransId="{471E54A2-15BF-4C13-B928-DC114EDA4FFF}" sibTransId="{DF3A87FC-512A-4192-8FD9-969D3E9273F3}"/>
    <dgm:cxn modelId="{82566E88-73A6-4E5A-B30A-F73B7F0668EC}" type="presParOf" srcId="{249A5BC0-74EF-44D0-A8EF-26DF51D0775B}" destId="{FBF06377-C17C-4462-B873-E816BA82179F}" srcOrd="0" destOrd="0" presId="urn:microsoft.com/office/officeart/2005/8/layout/chevron2"/>
    <dgm:cxn modelId="{8A6863C5-6437-478B-BDA2-CB5A9DD26FE4}" type="presParOf" srcId="{FBF06377-C17C-4462-B873-E816BA82179F}" destId="{7EF6F270-5CAC-4FAD-B6A3-B8386A353709}" srcOrd="0" destOrd="0" presId="urn:microsoft.com/office/officeart/2005/8/layout/chevron2"/>
    <dgm:cxn modelId="{BA8FC7B5-9751-4450-8882-C4326EF6A78F}" type="presParOf" srcId="{FBF06377-C17C-4462-B873-E816BA82179F}" destId="{7F388392-BB5E-47D1-9465-45346D2DCA06}" srcOrd="1" destOrd="0" presId="urn:microsoft.com/office/officeart/2005/8/layout/chevron2"/>
    <dgm:cxn modelId="{3E8464A6-27BD-4C57-9D1B-9AF710F66EE0}" type="presParOf" srcId="{249A5BC0-74EF-44D0-A8EF-26DF51D0775B}" destId="{8D23EE3E-6DF1-4DCA-B88E-DF5BAD08DC45}" srcOrd="1" destOrd="0" presId="urn:microsoft.com/office/officeart/2005/8/layout/chevron2"/>
    <dgm:cxn modelId="{859157B5-6FDE-4787-8AD5-D821E355E429}" type="presParOf" srcId="{249A5BC0-74EF-44D0-A8EF-26DF51D0775B}" destId="{80686F84-B37D-4ABC-B7F9-617B604982CB}" srcOrd="2" destOrd="0" presId="urn:microsoft.com/office/officeart/2005/8/layout/chevron2"/>
    <dgm:cxn modelId="{1AC6F394-50BE-4BDC-A916-6D18D71E722D}" type="presParOf" srcId="{80686F84-B37D-4ABC-B7F9-617B604982CB}" destId="{69A359D6-D0E6-4447-9F00-2DAFE369F5BA}" srcOrd="0" destOrd="0" presId="urn:microsoft.com/office/officeart/2005/8/layout/chevron2"/>
    <dgm:cxn modelId="{4537D620-E777-4E24-A0FE-EE971060A8E6}" type="presParOf" srcId="{80686F84-B37D-4ABC-B7F9-617B604982CB}" destId="{23A31EE7-45DE-4556-AECB-942F1F1BC4DD}" srcOrd="1" destOrd="0" presId="urn:microsoft.com/office/officeart/2005/8/layout/chevron2"/>
    <dgm:cxn modelId="{4D030D98-36FF-4FBA-A18C-41F93AC817CA}" type="presParOf" srcId="{249A5BC0-74EF-44D0-A8EF-26DF51D0775B}" destId="{5B6D5AB3-E9DD-4A1A-BD9C-12EDBFEC343D}" srcOrd="3" destOrd="0" presId="urn:microsoft.com/office/officeart/2005/8/layout/chevron2"/>
    <dgm:cxn modelId="{2E523AEC-912F-451E-9AAE-3957BBDCA72B}" type="presParOf" srcId="{249A5BC0-74EF-44D0-A8EF-26DF51D0775B}" destId="{3D8D0A9B-F72A-4C9C-9373-08955D2A2E07}" srcOrd="4" destOrd="0" presId="urn:microsoft.com/office/officeart/2005/8/layout/chevron2"/>
    <dgm:cxn modelId="{0430EBEC-A85C-4070-B0FA-069DCC75057B}" type="presParOf" srcId="{3D8D0A9B-F72A-4C9C-9373-08955D2A2E07}" destId="{BF81D608-08F8-4B01-8F3C-DDA7BEA5F7B4}" srcOrd="0" destOrd="0" presId="urn:microsoft.com/office/officeart/2005/8/layout/chevron2"/>
    <dgm:cxn modelId="{600EF914-A0E8-4464-A334-40483D61A19A}" type="presParOf" srcId="{3D8D0A9B-F72A-4C9C-9373-08955D2A2E07}" destId="{C9183E58-D753-4E49-A709-D739AA9DDF59}" srcOrd="1" destOrd="0" presId="urn:microsoft.com/office/officeart/2005/8/layout/chevron2"/>
    <dgm:cxn modelId="{D000ABE4-96AC-4DDC-9D62-B7AFFBAD80F8}" type="presParOf" srcId="{249A5BC0-74EF-44D0-A8EF-26DF51D0775B}" destId="{026000D5-CAEE-4531-AB0E-838BFF3D8E30}" srcOrd="5" destOrd="0" presId="urn:microsoft.com/office/officeart/2005/8/layout/chevron2"/>
    <dgm:cxn modelId="{3891CDAA-2A98-469F-AFFC-9E5254A04C29}" type="presParOf" srcId="{249A5BC0-74EF-44D0-A8EF-26DF51D0775B}" destId="{84B6657A-A163-43B6-9D3D-BFFB06015599}" srcOrd="6" destOrd="0" presId="urn:microsoft.com/office/officeart/2005/8/layout/chevron2"/>
    <dgm:cxn modelId="{2A3FDB95-3A3C-4CC3-BC89-BBEA8EDF231A}" type="presParOf" srcId="{84B6657A-A163-43B6-9D3D-BFFB06015599}" destId="{DA83BA03-68FF-4BBE-894C-E9DFD79DBCCA}" srcOrd="0" destOrd="0" presId="urn:microsoft.com/office/officeart/2005/8/layout/chevron2"/>
    <dgm:cxn modelId="{4E8BBA98-C5B7-482B-BCC4-761432A593C9}" type="presParOf" srcId="{84B6657A-A163-43B6-9D3D-BFFB06015599}" destId="{EF8BD9F2-AD99-4108-9B01-BD58C213636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F6F270-5CAC-4FAD-B6A3-B8386A353709}">
      <dsp:nvSpPr>
        <dsp:cNvPr id="0" name=""/>
        <dsp:cNvSpPr/>
      </dsp:nvSpPr>
      <dsp:spPr>
        <a:xfrm rot="5400000">
          <a:off x="-186772" y="189364"/>
          <a:ext cx="1245151" cy="871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Computing systems have evolved </a:t>
          </a:r>
          <a:endParaRPr lang="el-GR" sz="900" kern="1200" dirty="0"/>
        </a:p>
      </dsp:txBody>
      <dsp:txXfrm rot="-5400000">
        <a:off x="2" y="438394"/>
        <a:ext cx="871605" cy="373546"/>
      </dsp:txXfrm>
    </dsp:sp>
    <dsp:sp modelId="{7F388392-BB5E-47D1-9465-45346D2DCA06}">
      <dsp:nvSpPr>
        <dsp:cNvPr id="0" name=""/>
        <dsp:cNvSpPr/>
      </dsp:nvSpPr>
      <dsp:spPr>
        <a:xfrm rot="5400000">
          <a:off x="4687315" y="-3813118"/>
          <a:ext cx="809348" cy="844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From Information processing devices,</a:t>
          </a:r>
          <a:endParaRPr lang="el-GR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To embedded microcontrollers in several control systems.</a:t>
          </a:r>
          <a:endParaRPr lang="el-GR" sz="1400" kern="1200" dirty="0"/>
        </a:p>
      </dsp:txBody>
      <dsp:txXfrm rot="-5400000">
        <a:off x="871606" y="42100"/>
        <a:ext cx="8401259" cy="730330"/>
      </dsp:txXfrm>
    </dsp:sp>
    <dsp:sp modelId="{69A359D6-D0E6-4447-9F00-2DAFE369F5BA}">
      <dsp:nvSpPr>
        <dsp:cNvPr id="0" name=""/>
        <dsp:cNvSpPr/>
      </dsp:nvSpPr>
      <dsp:spPr>
        <a:xfrm rot="5400000">
          <a:off x="-186772" y="1287778"/>
          <a:ext cx="1245151" cy="871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Industrial, Automotive &amp; Aerospace</a:t>
          </a:r>
          <a:endParaRPr lang="el-GR" sz="900" kern="1200" dirty="0"/>
        </a:p>
      </dsp:txBody>
      <dsp:txXfrm rot="-5400000">
        <a:off x="2" y="1536808"/>
        <a:ext cx="871605" cy="373546"/>
      </dsp:txXfrm>
    </dsp:sp>
    <dsp:sp modelId="{23A31EE7-45DE-4556-AECB-942F1F1BC4DD}">
      <dsp:nvSpPr>
        <dsp:cNvPr id="0" name=""/>
        <dsp:cNvSpPr/>
      </dsp:nvSpPr>
      <dsp:spPr>
        <a:xfrm rot="5400000">
          <a:off x="4687315" y="-2714703"/>
          <a:ext cx="809348" cy="844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BMW and Audi motors triplicated the number of electronic control units in their vehicles since 1995.</a:t>
          </a:r>
          <a:endParaRPr lang="el-GR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Airbus and Boeing has recently introduced Ethernet-based communication protocols in modern aircraft.</a:t>
          </a:r>
          <a:endParaRPr lang="el-GR" sz="1400" kern="1200" dirty="0"/>
        </a:p>
      </dsp:txBody>
      <dsp:txXfrm rot="-5400000">
        <a:off x="871606" y="1140515"/>
        <a:ext cx="8401259" cy="730330"/>
      </dsp:txXfrm>
    </dsp:sp>
    <dsp:sp modelId="{BF81D608-08F8-4B01-8F3C-DDA7BEA5F7B4}">
      <dsp:nvSpPr>
        <dsp:cNvPr id="0" name=""/>
        <dsp:cNvSpPr/>
      </dsp:nvSpPr>
      <dsp:spPr>
        <a:xfrm rot="5400000">
          <a:off x="-186772" y="2386193"/>
          <a:ext cx="1245151" cy="871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900" kern="1200" dirty="0" smtClean="0"/>
            <a:t>Nowadays</a:t>
          </a:r>
          <a:endParaRPr lang="el-GR" sz="900" kern="1200" dirty="0"/>
        </a:p>
      </dsp:txBody>
      <dsp:txXfrm rot="-5400000">
        <a:off x="2" y="2635223"/>
        <a:ext cx="871605" cy="373546"/>
      </dsp:txXfrm>
    </dsp:sp>
    <dsp:sp modelId="{C9183E58-D753-4E49-A709-D739AA9DDF59}">
      <dsp:nvSpPr>
        <dsp:cNvPr id="0" name=""/>
        <dsp:cNvSpPr/>
      </dsp:nvSpPr>
      <dsp:spPr>
        <a:xfrm rot="5400000">
          <a:off x="4687315" y="-1616289"/>
          <a:ext cx="809348" cy="844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Distributed embedded systems interface with multiple sensors to control various actuation systems.</a:t>
          </a:r>
          <a:endParaRPr lang="el-GR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/>
            <a:t>Cyber-physical systems networks.</a:t>
          </a:r>
          <a:endParaRPr lang="el-GR" sz="1400" kern="1200" dirty="0"/>
        </a:p>
      </dsp:txBody>
      <dsp:txXfrm rot="-5400000">
        <a:off x="871606" y="2238929"/>
        <a:ext cx="8401259" cy="730330"/>
      </dsp:txXfrm>
    </dsp:sp>
    <dsp:sp modelId="{DA83BA03-68FF-4BBE-894C-E9DFD79DBCCA}">
      <dsp:nvSpPr>
        <dsp:cNvPr id="0" name=""/>
        <dsp:cNvSpPr/>
      </dsp:nvSpPr>
      <dsp:spPr>
        <a:xfrm rot="5400000">
          <a:off x="-186772" y="3484607"/>
          <a:ext cx="1245151" cy="871605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Hard real-time systems</a:t>
          </a:r>
          <a:endParaRPr lang="el-GR" sz="900" kern="1200" dirty="0"/>
        </a:p>
      </dsp:txBody>
      <dsp:txXfrm rot="-5400000">
        <a:off x="2" y="3733637"/>
        <a:ext cx="871605" cy="373546"/>
      </dsp:txXfrm>
    </dsp:sp>
    <dsp:sp modelId="{EF8BD9F2-AD99-4108-9B01-BD58C213636D}">
      <dsp:nvSpPr>
        <dsp:cNvPr id="0" name=""/>
        <dsp:cNvSpPr/>
      </dsp:nvSpPr>
      <dsp:spPr>
        <a:xfrm rot="5400000">
          <a:off x="4687315" y="-517874"/>
          <a:ext cx="809348" cy="84407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1400" kern="1200" dirty="0" smtClean="0"/>
            <a:t>Embedded systems in </a:t>
          </a:r>
          <a:r>
            <a:rPr lang="en-US" sz="1400" kern="1200" dirty="0" smtClean="0"/>
            <a:t>safety-critical domains.</a:t>
          </a:r>
          <a:endParaRPr lang="el-GR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Functional requirement of timeliness </a:t>
          </a:r>
          <a:r>
            <a:rPr lang="en-US" sz="1400" kern="1200" dirty="0" smtClean="0"/>
            <a:t>and </a:t>
          </a:r>
          <a:r>
            <a:rPr lang="en-US" sz="1400" kern="1200" dirty="0" smtClean="0"/>
            <a:t> in-order data reception without losses.</a:t>
          </a:r>
          <a:endParaRPr lang="el-GR" sz="1400" kern="1200" dirty="0"/>
        </a:p>
      </dsp:txBody>
      <dsp:txXfrm rot="-5400000">
        <a:off x="871606" y="3337344"/>
        <a:ext cx="8401259" cy="730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/>
            </a:lvl1pPr>
          </a:lstStyle>
          <a:p>
            <a:endParaRPr lang="da-DK" dirty="0">
              <a:latin typeface="Arial" panose="020B0604020202020204" pitchFamily="34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/>
            </a:lvl1pPr>
          </a:lstStyle>
          <a:p>
            <a:fld id="{491ECFBD-4A0D-4BCF-98A8-E205F44719BF}" type="slidenum">
              <a:rPr lang="da-DK" smtClean="0">
                <a:latin typeface="Arial" panose="020B0604020202020204" pitchFamily="34" charset="0"/>
              </a:rPr>
              <a:pPr/>
              <a:t>‹#›</a:t>
            </a:fld>
            <a:endParaRPr lang="da-DK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809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2588" y="685800"/>
            <a:ext cx="60928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</a:t>
            </a:r>
            <a:r>
              <a:rPr lang="da-DK" dirty="0"/>
              <a:t> </a:t>
            </a:r>
            <a:r>
              <a:rPr lang="da-DK" dirty="0" err="1"/>
              <a:t>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endParaRPr lang="da-DK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>
                <a:latin typeface="Arial" panose="020B0604020202020204" pitchFamily="34" charset="0"/>
              </a:defRPr>
            </a:lvl1pPr>
          </a:lstStyle>
          <a:p>
            <a:fld id="{C734BB09-483B-4C4B-A5A4-C02A22055B01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77836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itchFamily="-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da-DK" smtClean="0"/>
              <a:pPr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0523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4BB09-483B-4C4B-A5A4-C02A22055B01}" type="slidenum">
              <a:rPr lang="da-DK" smtClean="0"/>
              <a:pPr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31283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ckground"/>
          <p:cNvSpPr/>
          <p:nvPr userDrawn="1"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1" name="Logo white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75A6477-FE3A-4D40-B1FE-E46C11E344A5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GB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2117C6C-7BC3-4888-BC29-FAB17565D11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77E4668-D07F-4B96-9755-17540273485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72145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ront/Pause A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ckground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AF9D3C51-A276-4E1F-B6B6-FD6A4E17EE28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C9776080-6230-4AB8-AB28-4D6744DD01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2B7FFAE6-D148-4A15-9DFC-7D71B8202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3125B57E-AFC7-4517-B327-461DB01D2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Logo color">
            <a:extLst>
              <a:ext uri="{FF2B5EF4-FFF2-40B4-BE49-F238E27FC236}">
                <a16:creationId xmlns:a16="http://schemas.microsoft.com/office/drawing/2014/main" xmlns:p14="http://schemas.microsoft.com/office/powerpoint/2010/main" xmlns:a14="http://schemas.microsoft.com/office/drawing/2010/main" xmlns="" id="{B0EE486B-843B-49D6-90AE-5093AB56E30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78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/Pause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ackground">
            <a:extLst>
              <a:ext uri="{FF2B5EF4-FFF2-40B4-BE49-F238E27FC236}">
                <a16:creationId xmlns:a16="http://schemas.microsoft.com/office/drawing/2014/main" xmlns:p14="http://schemas.microsoft.com/office/powerpoint/2010/main" xmlns="" id="{A3420087-96DF-432F-B192-585D42BF6A4E}"/>
              </a:ext>
            </a:extLst>
          </p:cNvPr>
          <p:cNvSpPr/>
          <p:nvPr userDrawn="1"/>
        </p:nvSpPr>
        <p:spPr bwMode="auto">
          <a:xfrm>
            <a:off x="0" y="0"/>
            <a:ext cx="12193200" cy="68616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itchFamily="-80" charset="-128"/>
            </a:endParaRPr>
          </a:p>
        </p:txBody>
      </p:sp>
      <p:sp>
        <p:nvSpPr>
          <p:cNvPr id="13" name="Logo color">
            <a:extLst>
              <a:ext uri="{FF2B5EF4-FFF2-40B4-BE49-F238E27FC236}">
                <a16:creationId xmlns:a16="http://schemas.microsoft.com/office/drawing/2014/main" xmlns:p14="http://schemas.microsoft.com/office/powerpoint/2010/main" xmlns="" id="{09BBEE10-6A59-474F-B766-7643F97F869F}"/>
              </a:ext>
            </a:extLst>
          </p:cNvPr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4870539" y="1651373"/>
            <a:ext cx="2388323" cy="3483354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 dirty="0"/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xmlns:p14="http://schemas.microsoft.com/office/powerpoint/2010/main" xmlns="" id="{AF062B26-8169-4B93-8FD8-CFDB0855A9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="" id="{CA59923C-6F09-424E-AF1E-AC62326A9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xmlns:p14="http://schemas.microsoft.com/office/powerpoint/2010/main" xmlns="" id="{4C299FA2-BF46-4410-B2CD-E3C80B7A9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V="1">
            <a:off x="0" y="6912000"/>
            <a:ext cx="0" cy="0"/>
          </a:xfrm>
        </p:spPr>
        <p:txBody>
          <a:bodyPr/>
          <a:lstStyle>
            <a:lvl1pPr>
              <a:defRPr>
                <a:noFill/>
              </a:defRPr>
            </a:lvl1pPr>
          </a:lstStyle>
          <a:p>
            <a:fld id="{24C8C45C-947F-4981-8B3F-4F32E973C90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xmlns:p14="http://schemas.microsoft.com/office/powerpoint/2010/main" xmlns="" id="{495865CE-5BE9-4122-8AB8-48E534DD88F7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12" name="Top bar">
            <a:extLst>
              <a:ext uri="{FF2B5EF4-FFF2-40B4-BE49-F238E27FC236}">
                <a16:creationId xmlns:a16="http://schemas.microsoft.com/office/drawing/2014/main" xmlns:p14="http://schemas.microsoft.com/office/powerpoint/2010/main" xmlns="" id="{0D436479-94F3-475C-8F8D-D3CDC81793FD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63761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ont B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9859" y="3545117"/>
            <a:ext cx="10840028" cy="2706458"/>
          </a:xfrm>
        </p:spPr>
        <p:txBody>
          <a:bodyPr anchor="t" anchorCtr="0"/>
          <a:lstStyle>
            <a:lvl1pPr>
              <a:lnSpc>
                <a:spcPct val="93000"/>
              </a:lnSpc>
              <a:defRPr sz="80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edit Master title style</a:t>
            </a:r>
            <a:endParaRPr lang="en-GB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7072" y="1704975"/>
            <a:ext cx="10840028" cy="1660654"/>
          </a:xfrm>
        </p:spPr>
        <p:txBody>
          <a:bodyPr anchor="b" anchorCtr="0"/>
          <a:lstStyle>
            <a:lvl1pPr marL="0" indent="0">
              <a:lnSpc>
                <a:spcPct val="110000"/>
              </a:lnSpc>
              <a:spcBef>
                <a:spcPts val="0"/>
              </a:spcBef>
              <a:buFontTx/>
              <a:buNone/>
              <a:defRPr sz="30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noProof="0" dirty="0"/>
              <a:t>Click to edit Master subtitle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59193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48A0E3C-0CE1-4BBF-A912-5A81BF3B7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800" y="1706400"/>
            <a:ext cx="9312374" cy="4545578"/>
          </a:xfrm>
        </p:spPr>
        <p:txBody>
          <a:bodyPr/>
          <a:lstStyle/>
          <a:p>
            <a:pPr lvl="0"/>
            <a:r>
              <a:rPr lang="en-GB" dirty="0"/>
              <a:t>Edit Master text styles</a:t>
            </a:r>
            <a:endParaRPr lang="en-GB"/>
          </a:p>
          <a:p>
            <a:pPr lvl="1"/>
            <a:r>
              <a:rPr lang="en-GB" dirty="0"/>
              <a:t>Second level</a:t>
            </a:r>
            <a:endParaRPr lang="en-GB"/>
          </a:p>
          <a:p>
            <a:pPr lvl="2"/>
            <a:r>
              <a:rPr lang="en-GB" dirty="0"/>
              <a:t>Third level</a:t>
            </a:r>
            <a:endParaRPr lang="en-GB"/>
          </a:p>
          <a:p>
            <a:pPr lvl="3"/>
            <a:r>
              <a:rPr lang="en-GB" dirty="0"/>
              <a:t>Fourth level</a:t>
            </a:r>
            <a:endParaRPr lang="en-GB"/>
          </a:p>
          <a:p>
            <a:pPr lvl="4"/>
            <a:r>
              <a:rPr lang="en-GB" dirty="0"/>
              <a:t>Fifth level</a:t>
            </a:r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FCA8860-CDAD-4F91-9292-2B11655C19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8C7A21B-9B48-4777-BF0D-9FB95719C2E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774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1117" userDrawn="1">
          <p15:clr>
            <a:srgbClr val="F26B43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EB1D5E1-0C4E-4A74-BE37-26307F7E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9312374" cy="97271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4410177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78001" y="1706399"/>
            <a:ext cx="4409100" cy="4546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02499420-B0E8-4C8A-8C00-E21262271A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3EE7F0E-E606-41AC-BBBF-B5AECB1112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5711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8" userDrawn="1">
          <p15:clr>
            <a:srgbClr val="F26B43"/>
          </p15:clr>
        </p15:guide>
        <p15:guide id="2" pos="3896" userDrawn="1">
          <p15:clr>
            <a:srgbClr val="F26B43"/>
          </p15:clr>
        </p15:guide>
        <p15:guide id="3" pos="4205" userDrawn="1">
          <p15:clr>
            <a:srgbClr val="F26B43"/>
          </p15:clr>
        </p15:guide>
        <p15:guide id="4" pos="6984" userDrawn="1">
          <p15:clr>
            <a:srgbClr val="F26B43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0A2595F-A737-4D92-946C-EC0BBF885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4726" y="426127"/>
            <a:ext cx="6048672" cy="972716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726" y="1706328"/>
            <a:ext cx="6048672" cy="4545578"/>
          </a:xfrm>
        </p:spPr>
        <p:txBody>
          <a:bodyPr/>
          <a:lstStyle/>
          <a:p>
            <a:pPr lvl="0"/>
            <a:r>
              <a:rPr lang="en-GB" dirty="0"/>
              <a:t>Edit Master text styles</a:t>
            </a:r>
            <a:endParaRPr lang="en-GB"/>
          </a:p>
          <a:p>
            <a:pPr lvl="1"/>
            <a:r>
              <a:rPr lang="en-GB" dirty="0"/>
              <a:t>Second level</a:t>
            </a:r>
            <a:endParaRPr lang="en-GB"/>
          </a:p>
          <a:p>
            <a:pPr lvl="2"/>
            <a:r>
              <a:rPr lang="en-GB" dirty="0"/>
              <a:t>Third level</a:t>
            </a:r>
            <a:endParaRPr lang="en-GB"/>
          </a:p>
          <a:p>
            <a:pPr lvl="3"/>
            <a:r>
              <a:rPr lang="en-GB" dirty="0"/>
              <a:t>Fourth level</a:t>
            </a:r>
            <a:endParaRPr lang="en-GB"/>
          </a:p>
          <a:p>
            <a:pPr lvl="4"/>
            <a:r>
              <a:rPr lang="en-GB" dirty="0"/>
              <a:t>Fifth level</a:t>
            </a:r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331213" y="849734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331213" y="3563718"/>
            <a:ext cx="3859200" cy="25056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2986237-C7E2-4498-82A4-361A340A65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1664EEF-2B63-484E-803A-4FCD66F243A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670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927" userDrawn="1">
          <p15:clr>
            <a:srgbClr val="F26B43"/>
          </p15:clr>
        </p15:guide>
        <p15:guide id="2" pos="5247" userDrawn="1">
          <p15:clr>
            <a:srgbClr val="F26B43"/>
          </p15:clr>
        </p15:guide>
        <p15:guide id="3" pos="1117" userDrawn="1">
          <p15:clr>
            <a:srgbClr val="F26B43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2213382-11A1-48CE-B0A0-D8A7D268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1360" y="426127"/>
            <a:ext cx="6865740" cy="972716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1360" y="1706328"/>
            <a:ext cx="6865740" cy="4545578"/>
          </a:xfrm>
        </p:spPr>
        <p:txBody>
          <a:bodyPr/>
          <a:lstStyle/>
          <a:p>
            <a:pPr lvl="0"/>
            <a:r>
              <a:rPr lang="en-GB" dirty="0"/>
              <a:t>Edit Master text styles</a:t>
            </a:r>
            <a:endParaRPr lang="en-GB"/>
          </a:p>
          <a:p>
            <a:pPr lvl="1"/>
            <a:r>
              <a:rPr lang="en-GB" dirty="0"/>
              <a:t>Second level</a:t>
            </a:r>
            <a:endParaRPr lang="en-GB"/>
          </a:p>
          <a:p>
            <a:pPr lvl="2"/>
            <a:r>
              <a:rPr lang="en-GB" dirty="0"/>
              <a:t>Third level</a:t>
            </a:r>
            <a:endParaRPr lang="en-GB"/>
          </a:p>
          <a:p>
            <a:pPr lvl="3"/>
            <a:r>
              <a:rPr lang="en-GB" dirty="0"/>
              <a:t>Fourth level</a:t>
            </a:r>
            <a:endParaRPr lang="en-GB"/>
          </a:p>
          <a:p>
            <a:pPr lvl="4"/>
            <a:r>
              <a:rPr lang="en-GB" dirty="0"/>
              <a:t>Fifth level</a:t>
            </a:r>
            <a:endParaRPr lang="en-GB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65D29D0-EA4F-4318-8A82-6C2B200A712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131452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25B8511D-E10E-40C3-82A6-3DCDC97CF6C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1" y="3968153"/>
            <a:ext cx="3708000" cy="24552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  <a:p>
            <a:endParaRPr lang="en-GB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AE26B732-1A52-4AA9-89FC-8FC5439E40D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3B25D0DC-E43F-43DA-AA0F-C0C54C8939F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5623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84" userDrawn="1">
          <p15:clr>
            <a:srgbClr val="F26B43"/>
          </p15:clr>
        </p15:guide>
        <p15:guide id="2" pos="2660" userDrawn="1">
          <p15:clr>
            <a:srgbClr val="F26B43"/>
          </p15:clr>
        </p15:guide>
        <p15:guide id="3" pos="2335" userDrawn="1">
          <p15:clr>
            <a:srgbClr val="F26B43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178953C3-F3F7-4638-96F8-7CF20CB55E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7650" y="980727"/>
            <a:ext cx="3740400" cy="418115"/>
          </a:xfrm>
        </p:spPr>
        <p:txBody>
          <a:bodyPr/>
          <a:lstStyle>
            <a:lvl1pPr>
              <a:defRPr sz="2400"/>
            </a:lvl1pPr>
          </a:lstStyle>
          <a:p>
            <a:r>
              <a:rPr lang="en-GB"/>
              <a:t>Click to add title one line</a:t>
            </a:r>
            <a:endParaRPr lang="en-GB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CC0DB591-4602-46B3-B1C3-1E64148AB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650" y="4407150"/>
            <a:ext cx="3740400" cy="184442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 dirty="0"/>
              <a:t>Edit Master text styles</a:t>
            </a:r>
            <a:endParaRPr lang="en-GB"/>
          </a:p>
          <a:p>
            <a:pPr lvl="1"/>
            <a:r>
              <a:rPr lang="en-GB" dirty="0"/>
              <a:t>Second level</a:t>
            </a:r>
            <a:endParaRPr lang="en-GB"/>
          </a:p>
          <a:p>
            <a:pPr lvl="2"/>
            <a:r>
              <a:rPr lang="en-GB" dirty="0"/>
              <a:t>Third level</a:t>
            </a:r>
            <a:endParaRPr lang="en-GB"/>
          </a:p>
          <a:p>
            <a:pPr lvl="3"/>
            <a:r>
              <a:rPr lang="en-GB" dirty="0"/>
              <a:t>Fourth level</a:t>
            </a:r>
            <a:endParaRPr lang="en-GB"/>
          </a:p>
          <a:p>
            <a:pPr lvl="4"/>
            <a:r>
              <a:rPr lang="en-GB" dirty="0"/>
              <a:t>Fifth level</a:t>
            </a:r>
            <a:endParaRPr lang="en-GB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8416079-1CFC-426F-A6ED-5AB355FC545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2227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/>
              <a:t>Click to add title one line</a:t>
            </a:r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D358873C-68BF-4E89-B536-B3248F2B25FE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222750" y="4406899"/>
            <a:ext cx="3740401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endParaRPr lang="en-GB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69A0E900-1FE2-4CC1-B435-93F3A11893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197850" y="979200"/>
            <a:ext cx="3740400" cy="417767"/>
          </a:xfrm>
        </p:spPr>
        <p:txBody>
          <a:bodyPr anchor="b" anchorCtr="0"/>
          <a:lstStyle>
            <a:lvl1pPr marL="0" indent="0">
              <a:buNone/>
              <a:defRPr sz="2400" b="1"/>
            </a:lvl1pPr>
            <a:lvl2pPr marL="0" indent="0">
              <a:buNone/>
              <a:defRPr sz="2400" b="1"/>
            </a:lvl2pPr>
            <a:lvl3pPr marL="0" indent="0">
              <a:buNone/>
              <a:defRPr sz="2400" b="1"/>
            </a:lvl3pPr>
            <a:lvl4pPr marL="0" indent="0">
              <a:buNone/>
              <a:defRPr sz="2400" b="1"/>
            </a:lvl4pPr>
            <a:lvl5pPr marL="0" indent="0">
              <a:buNone/>
              <a:defRPr sz="2400" b="1"/>
            </a:lvl5pPr>
          </a:lstStyle>
          <a:p>
            <a:pPr lvl="0"/>
            <a:r>
              <a:rPr lang="en-GB"/>
              <a:t>Click to add title one line</a:t>
            </a:r>
            <a:endParaRPr lang="en-GB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094886A-F110-4851-B1DA-8DFC40D509F8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97850" y="4406899"/>
            <a:ext cx="3740400" cy="184467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  <a:p>
            <a:pPr lvl="5"/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91B02311-54A6-4455-B615-BBCA0DA742E4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247650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0A5827-3485-49A0-81F0-FF89EE34B804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223149" y="1548581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E27B0558-FCB8-4A55-9BA9-182DFF0387F4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8198648" y="1546282"/>
            <a:ext cx="3740400" cy="2664000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en-GB" dirty="0"/>
              <a:t>Click the placeholder and paste image via Skyfish icon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71346B4F-F02C-40EC-9B70-932B18214C6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FE67EB69-BB5A-407E-BF0A-1CB9B24506D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3740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156">
          <p15:clr>
            <a:srgbClr val="F26B43"/>
          </p15:clr>
        </p15:guide>
        <p15:guide id="2" pos="7522" userDrawn="1">
          <p15:clr>
            <a:srgbClr val="F26B43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8297DEAA-3B7B-49C7-8C28-3F21F36A9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Click to edit Master title style</a:t>
            </a:r>
            <a:endParaRPr lang="en-GB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51F74546-9D06-4CF7-806D-E04B043BF5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="" id="{42F53AB3-8AAF-469F-AD3F-AE5E1A39D7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45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117" userDrawn="1">
          <p15:clr>
            <a:srgbClr val="F26B43"/>
          </p15:clr>
        </p15:guide>
        <p15:guide id="2" pos="6984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 og foo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:p14="http://schemas.microsoft.com/office/powerpoint/2010/main" xmlns="" id="{3AE75ABF-082F-4A38-B952-09157E37A8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:p14="http://schemas.microsoft.com/office/powerpoint/2010/main" xmlns="" id="{D0A39F3A-7714-4FD6-9132-D60FFA220D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264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ogo color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:a14="http://schemas.microsoft.com/office/drawing/2010/main" xmlns="" id="{ADC92552-7939-46C1-AAFE-B97F51EBFFE9}"/>
              </a:ext>
            </a:extLst>
          </p:cNvPr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252000" y="252000"/>
            <a:ext cx="419611" cy="612000"/>
          </a:xfrm>
          <a:custGeom>
            <a:avLst/>
            <a:gdLst>
              <a:gd name="connsiteX0" fmla="*/ 1050029 w 4933949"/>
              <a:gd name="connsiteY0" fmla="*/ 6094413 h 7196138"/>
              <a:gd name="connsiteX1" fmla="*/ 3883920 w 4933949"/>
              <a:gd name="connsiteY1" fmla="*/ 6094413 h 7196138"/>
              <a:gd name="connsiteX2" fmla="*/ 4933949 w 4933949"/>
              <a:gd name="connsiteY2" fmla="*/ 6645934 h 7196138"/>
              <a:gd name="connsiteX3" fmla="*/ 3883920 w 4933949"/>
              <a:gd name="connsiteY3" fmla="*/ 7196138 h 7196138"/>
              <a:gd name="connsiteX4" fmla="*/ 1050029 w 4933949"/>
              <a:gd name="connsiteY4" fmla="*/ 7196138 h 7196138"/>
              <a:gd name="connsiteX5" fmla="*/ 0 w 4933949"/>
              <a:gd name="connsiteY5" fmla="*/ 6645934 h 7196138"/>
              <a:gd name="connsiteX6" fmla="*/ 1050029 w 4933949"/>
              <a:gd name="connsiteY6" fmla="*/ 6094413 h 7196138"/>
              <a:gd name="connsiteX7" fmla="*/ 1050029 w 4933949"/>
              <a:gd name="connsiteY7" fmla="*/ 4730750 h 7196138"/>
              <a:gd name="connsiteX8" fmla="*/ 3883920 w 4933949"/>
              <a:gd name="connsiteY8" fmla="*/ 4730750 h 7196138"/>
              <a:gd name="connsiteX9" fmla="*/ 4933949 w 4933949"/>
              <a:gd name="connsiteY9" fmla="*/ 5283066 h 7196138"/>
              <a:gd name="connsiteX10" fmla="*/ 3883920 w 4933949"/>
              <a:gd name="connsiteY10" fmla="*/ 5834063 h 7196138"/>
              <a:gd name="connsiteX11" fmla="*/ 1050029 w 4933949"/>
              <a:gd name="connsiteY11" fmla="*/ 5834063 h 7196138"/>
              <a:gd name="connsiteX12" fmla="*/ 0 w 4933949"/>
              <a:gd name="connsiteY12" fmla="*/ 5283066 h 7196138"/>
              <a:gd name="connsiteX13" fmla="*/ 1050029 w 4933949"/>
              <a:gd name="connsiteY13" fmla="*/ 4730750 h 7196138"/>
              <a:gd name="connsiteX14" fmla="*/ 1050029 w 4933949"/>
              <a:gd name="connsiteY14" fmla="*/ 3368675 h 7196138"/>
              <a:gd name="connsiteX15" fmla="*/ 3883920 w 4933949"/>
              <a:gd name="connsiteY15" fmla="*/ 3368675 h 7196138"/>
              <a:gd name="connsiteX16" fmla="*/ 4933949 w 4933949"/>
              <a:gd name="connsiteY16" fmla="*/ 3920991 h 7196138"/>
              <a:gd name="connsiteX17" fmla="*/ 3883920 w 4933949"/>
              <a:gd name="connsiteY17" fmla="*/ 4471988 h 7196138"/>
              <a:gd name="connsiteX18" fmla="*/ 1050029 w 4933949"/>
              <a:gd name="connsiteY18" fmla="*/ 4471988 h 7196138"/>
              <a:gd name="connsiteX19" fmla="*/ 0 w 4933949"/>
              <a:gd name="connsiteY19" fmla="*/ 3920991 h 7196138"/>
              <a:gd name="connsiteX20" fmla="*/ 1050029 w 4933949"/>
              <a:gd name="connsiteY20" fmla="*/ 3368675 h 7196138"/>
              <a:gd name="connsiteX21" fmla="*/ 678543 w 4933949"/>
              <a:gd name="connsiteY21" fmla="*/ 305710 h 7196138"/>
              <a:gd name="connsiteX22" fmla="*/ 678543 w 4933949"/>
              <a:gd name="connsiteY22" fmla="*/ 2307316 h 7196138"/>
              <a:gd name="connsiteX23" fmla="*/ 909109 w 4933949"/>
              <a:gd name="connsiteY23" fmla="*/ 2307316 h 7196138"/>
              <a:gd name="connsiteX24" fmla="*/ 1119911 w 4933949"/>
              <a:gd name="connsiteY24" fmla="*/ 2234842 h 7196138"/>
              <a:gd name="connsiteX25" fmla="*/ 1198962 w 4933949"/>
              <a:gd name="connsiteY25" fmla="*/ 1615517 h 7196138"/>
              <a:gd name="connsiteX26" fmla="*/ 1198962 w 4933949"/>
              <a:gd name="connsiteY26" fmla="*/ 996191 h 7196138"/>
              <a:gd name="connsiteX27" fmla="*/ 1119911 w 4933949"/>
              <a:gd name="connsiteY27" fmla="*/ 378184 h 7196138"/>
              <a:gd name="connsiteX28" fmla="*/ 909109 w 4933949"/>
              <a:gd name="connsiteY28" fmla="*/ 305710 h 7196138"/>
              <a:gd name="connsiteX29" fmla="*/ 678543 w 4933949"/>
              <a:gd name="connsiteY29" fmla="*/ 305710 h 7196138"/>
              <a:gd name="connsiteX30" fmla="*/ 1842869 w 4933949"/>
              <a:gd name="connsiteY30" fmla="*/ 0 h 7196138"/>
              <a:gd name="connsiteX31" fmla="*/ 3073618 w 4933949"/>
              <a:gd name="connsiteY31" fmla="*/ 0 h 7196138"/>
              <a:gd name="connsiteX32" fmla="*/ 3114467 w 4933949"/>
              <a:gd name="connsiteY32" fmla="*/ 14495 h 7196138"/>
              <a:gd name="connsiteX33" fmla="*/ 3128962 w 4933949"/>
              <a:gd name="connsiteY33" fmla="*/ 54027 h 7196138"/>
              <a:gd name="connsiteX34" fmla="*/ 3128962 w 4933949"/>
              <a:gd name="connsiteY34" fmla="*/ 275402 h 7196138"/>
              <a:gd name="connsiteX35" fmla="*/ 3114467 w 4933949"/>
              <a:gd name="connsiteY35" fmla="*/ 314934 h 7196138"/>
              <a:gd name="connsiteX36" fmla="*/ 3073618 w 4933949"/>
              <a:gd name="connsiteY36" fmla="*/ 329429 h 7196138"/>
              <a:gd name="connsiteX37" fmla="*/ 2679620 w 4933949"/>
              <a:gd name="connsiteY37" fmla="*/ 329429 h 7196138"/>
              <a:gd name="connsiteX38" fmla="*/ 2679620 w 4933949"/>
              <a:gd name="connsiteY38" fmla="*/ 2558999 h 7196138"/>
              <a:gd name="connsiteX39" fmla="*/ 2665125 w 4933949"/>
              <a:gd name="connsiteY39" fmla="*/ 2598530 h 7196138"/>
              <a:gd name="connsiteX40" fmla="*/ 2625594 w 4933949"/>
              <a:gd name="connsiteY40" fmla="*/ 2613025 h 7196138"/>
              <a:gd name="connsiteX41" fmla="*/ 2290893 w 4933949"/>
              <a:gd name="connsiteY41" fmla="*/ 2613025 h 7196138"/>
              <a:gd name="connsiteX42" fmla="*/ 2250044 w 4933949"/>
              <a:gd name="connsiteY42" fmla="*/ 2598530 h 7196138"/>
              <a:gd name="connsiteX43" fmla="*/ 2235549 w 4933949"/>
              <a:gd name="connsiteY43" fmla="*/ 2558999 h 7196138"/>
              <a:gd name="connsiteX44" fmla="*/ 2235549 w 4933949"/>
              <a:gd name="connsiteY44" fmla="*/ 329429 h 7196138"/>
              <a:gd name="connsiteX45" fmla="*/ 1842869 w 4933949"/>
              <a:gd name="connsiteY45" fmla="*/ 329429 h 7196138"/>
              <a:gd name="connsiteX46" fmla="*/ 1802020 w 4933949"/>
              <a:gd name="connsiteY46" fmla="*/ 314934 h 7196138"/>
              <a:gd name="connsiteX47" fmla="*/ 1787525 w 4933949"/>
              <a:gd name="connsiteY47" fmla="*/ 275402 h 7196138"/>
              <a:gd name="connsiteX48" fmla="*/ 1787525 w 4933949"/>
              <a:gd name="connsiteY48" fmla="*/ 54027 h 7196138"/>
              <a:gd name="connsiteX49" fmla="*/ 1802020 w 4933949"/>
              <a:gd name="connsiteY49" fmla="*/ 14495 h 7196138"/>
              <a:gd name="connsiteX50" fmla="*/ 1842869 w 4933949"/>
              <a:gd name="connsiteY50" fmla="*/ 0 h 7196138"/>
              <a:gd name="connsiteX51" fmla="*/ 317544 w 4933949"/>
              <a:gd name="connsiteY51" fmla="*/ 0 h 7196138"/>
              <a:gd name="connsiteX52" fmla="*/ 972349 w 4933949"/>
              <a:gd name="connsiteY52" fmla="*/ 0 h 7196138"/>
              <a:gd name="connsiteX53" fmla="*/ 1476958 w 4933949"/>
              <a:gd name="connsiteY53" fmla="*/ 179209 h 7196138"/>
              <a:gd name="connsiteX54" fmla="*/ 1619250 w 4933949"/>
              <a:gd name="connsiteY54" fmla="*/ 1025181 h 7196138"/>
              <a:gd name="connsiteX55" fmla="*/ 1619250 w 4933949"/>
              <a:gd name="connsiteY55" fmla="*/ 1587845 h 7196138"/>
              <a:gd name="connsiteX56" fmla="*/ 1476958 w 4933949"/>
              <a:gd name="connsiteY56" fmla="*/ 2433816 h 7196138"/>
              <a:gd name="connsiteX57" fmla="*/ 972349 w 4933949"/>
              <a:gd name="connsiteY57" fmla="*/ 2613025 h 7196138"/>
              <a:gd name="connsiteX58" fmla="*/ 317544 w 4933949"/>
              <a:gd name="connsiteY58" fmla="*/ 2613025 h 7196138"/>
              <a:gd name="connsiteX59" fmla="*/ 278018 w 4933949"/>
              <a:gd name="connsiteY59" fmla="*/ 2598530 h 7196138"/>
              <a:gd name="connsiteX60" fmla="*/ 263525 w 4933949"/>
              <a:gd name="connsiteY60" fmla="*/ 2558999 h 7196138"/>
              <a:gd name="connsiteX61" fmla="*/ 263525 w 4933949"/>
              <a:gd name="connsiteY61" fmla="*/ 54027 h 7196138"/>
              <a:gd name="connsiteX62" fmla="*/ 278018 w 4933949"/>
              <a:gd name="connsiteY62" fmla="*/ 14495 h 7196138"/>
              <a:gd name="connsiteX63" fmla="*/ 317544 w 4933949"/>
              <a:gd name="connsiteY63" fmla="*/ 0 h 7196138"/>
              <a:gd name="connsiteX64" fmla="*/ 3359213 w 4933949"/>
              <a:gd name="connsiteY64" fmla="*/ 0 h 7196138"/>
              <a:gd name="connsiteX65" fmla="*/ 3664991 w 4933949"/>
              <a:gd name="connsiteY65" fmla="*/ 0 h 7196138"/>
              <a:gd name="connsiteX66" fmla="*/ 3705850 w 4933949"/>
              <a:gd name="connsiteY66" fmla="*/ 14497 h 7196138"/>
              <a:gd name="connsiteX67" fmla="*/ 3720348 w 4933949"/>
              <a:gd name="connsiteY67" fmla="*/ 54035 h 7196138"/>
              <a:gd name="connsiteX68" fmla="*/ 3720348 w 4933949"/>
              <a:gd name="connsiteY68" fmla="*/ 1903062 h 7196138"/>
              <a:gd name="connsiteX69" fmla="*/ 3798111 w 4933949"/>
              <a:gd name="connsiteY69" fmla="*/ 2279984 h 7196138"/>
              <a:gd name="connsiteX70" fmla="*/ 3976042 w 4933949"/>
              <a:gd name="connsiteY70" fmla="*/ 2349833 h 7196138"/>
              <a:gd name="connsiteX71" fmla="*/ 4163200 w 4933949"/>
              <a:gd name="connsiteY71" fmla="*/ 2279984 h 7196138"/>
              <a:gd name="connsiteX72" fmla="*/ 4240963 w 4933949"/>
              <a:gd name="connsiteY72" fmla="*/ 1903062 h 7196138"/>
              <a:gd name="connsiteX73" fmla="*/ 4240963 w 4933949"/>
              <a:gd name="connsiteY73" fmla="*/ 54035 h 7196138"/>
              <a:gd name="connsiteX74" fmla="*/ 4255461 w 4933949"/>
              <a:gd name="connsiteY74" fmla="*/ 14497 h 7196138"/>
              <a:gd name="connsiteX75" fmla="*/ 4295001 w 4933949"/>
              <a:gd name="connsiteY75" fmla="*/ 0 h 7196138"/>
              <a:gd name="connsiteX76" fmla="*/ 4602098 w 4933949"/>
              <a:gd name="connsiteY76" fmla="*/ 0 h 7196138"/>
              <a:gd name="connsiteX77" fmla="*/ 4641638 w 4933949"/>
              <a:gd name="connsiteY77" fmla="*/ 14497 h 7196138"/>
              <a:gd name="connsiteX78" fmla="*/ 4656136 w 4933949"/>
              <a:gd name="connsiteY78" fmla="*/ 54035 h 7196138"/>
              <a:gd name="connsiteX79" fmla="*/ 4656136 w 4933949"/>
              <a:gd name="connsiteY79" fmla="*/ 1904380 h 7196138"/>
              <a:gd name="connsiteX80" fmla="*/ 4507201 w 4933949"/>
              <a:gd name="connsiteY80" fmla="*/ 2459220 h 7196138"/>
              <a:gd name="connsiteX81" fmla="*/ 3981314 w 4933949"/>
              <a:gd name="connsiteY81" fmla="*/ 2646363 h 7196138"/>
              <a:gd name="connsiteX82" fmla="*/ 3447519 w 4933949"/>
              <a:gd name="connsiteY82" fmla="*/ 2459220 h 7196138"/>
              <a:gd name="connsiteX83" fmla="*/ 3305174 w 4933949"/>
              <a:gd name="connsiteY83" fmla="*/ 1904380 h 7196138"/>
              <a:gd name="connsiteX84" fmla="*/ 3305174 w 4933949"/>
              <a:gd name="connsiteY84" fmla="*/ 54035 h 7196138"/>
              <a:gd name="connsiteX85" fmla="*/ 3318354 w 4933949"/>
              <a:gd name="connsiteY85" fmla="*/ 14497 h 7196138"/>
              <a:gd name="connsiteX86" fmla="*/ 3359213 w 4933949"/>
              <a:gd name="connsiteY86" fmla="*/ 0 h 7196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4933949" h="7196138">
                <a:moveTo>
                  <a:pt x="1050029" y="6094413"/>
                </a:moveTo>
                <a:cubicBezTo>
                  <a:pt x="2409664" y="6623557"/>
                  <a:pt x="2524285" y="6623557"/>
                  <a:pt x="3883920" y="6094413"/>
                </a:cubicBezTo>
                <a:cubicBezTo>
                  <a:pt x="3883920" y="6094413"/>
                  <a:pt x="3883920" y="6094413"/>
                  <a:pt x="4933949" y="6645934"/>
                </a:cubicBezTo>
                <a:cubicBezTo>
                  <a:pt x="4933949" y="6645934"/>
                  <a:pt x="4933949" y="6645934"/>
                  <a:pt x="3883920" y="7196138"/>
                </a:cubicBezTo>
                <a:cubicBezTo>
                  <a:pt x="2524285" y="6668311"/>
                  <a:pt x="2409664" y="6668311"/>
                  <a:pt x="1050029" y="7196138"/>
                </a:cubicBezTo>
                <a:cubicBezTo>
                  <a:pt x="1050029" y="7196138"/>
                  <a:pt x="1050029" y="7196138"/>
                  <a:pt x="0" y="6645934"/>
                </a:cubicBezTo>
                <a:cubicBezTo>
                  <a:pt x="0" y="6645934"/>
                  <a:pt x="0" y="6645934"/>
                  <a:pt x="1050029" y="6094413"/>
                </a:cubicBezTo>
                <a:close/>
                <a:moveTo>
                  <a:pt x="1050029" y="4730750"/>
                </a:moveTo>
                <a:cubicBezTo>
                  <a:pt x="2409664" y="5260657"/>
                  <a:pt x="2524285" y="5260657"/>
                  <a:pt x="3883920" y="4730750"/>
                </a:cubicBezTo>
                <a:cubicBezTo>
                  <a:pt x="3883920" y="4730750"/>
                  <a:pt x="3883920" y="4730750"/>
                  <a:pt x="4933949" y="5283066"/>
                </a:cubicBezTo>
                <a:cubicBezTo>
                  <a:pt x="4933949" y="5283066"/>
                  <a:pt x="4933949" y="5283066"/>
                  <a:pt x="3883920" y="5834063"/>
                </a:cubicBezTo>
                <a:cubicBezTo>
                  <a:pt x="2524285" y="5305475"/>
                  <a:pt x="2409664" y="5305475"/>
                  <a:pt x="1050029" y="5834063"/>
                </a:cubicBezTo>
                <a:cubicBezTo>
                  <a:pt x="1050029" y="5834063"/>
                  <a:pt x="1050029" y="5834063"/>
                  <a:pt x="0" y="5283066"/>
                </a:cubicBezTo>
                <a:cubicBezTo>
                  <a:pt x="0" y="5283066"/>
                  <a:pt x="0" y="5283066"/>
                  <a:pt x="1050029" y="4730750"/>
                </a:cubicBezTo>
                <a:close/>
                <a:moveTo>
                  <a:pt x="1050029" y="3368675"/>
                </a:moveTo>
                <a:cubicBezTo>
                  <a:pt x="2409664" y="3898582"/>
                  <a:pt x="2524285" y="3898582"/>
                  <a:pt x="3883920" y="3368675"/>
                </a:cubicBezTo>
                <a:cubicBezTo>
                  <a:pt x="3883920" y="3368675"/>
                  <a:pt x="3883920" y="3368675"/>
                  <a:pt x="4933949" y="3920991"/>
                </a:cubicBezTo>
                <a:cubicBezTo>
                  <a:pt x="4933949" y="3920991"/>
                  <a:pt x="4933949" y="3920991"/>
                  <a:pt x="3883920" y="4471988"/>
                </a:cubicBezTo>
                <a:cubicBezTo>
                  <a:pt x="2524285" y="3943400"/>
                  <a:pt x="2409664" y="3943400"/>
                  <a:pt x="1050029" y="4471988"/>
                </a:cubicBezTo>
                <a:cubicBezTo>
                  <a:pt x="1050029" y="4471988"/>
                  <a:pt x="1050029" y="4471988"/>
                  <a:pt x="0" y="3920991"/>
                </a:cubicBezTo>
                <a:cubicBezTo>
                  <a:pt x="0" y="3920991"/>
                  <a:pt x="0" y="3920991"/>
                  <a:pt x="1050029" y="3368675"/>
                </a:cubicBezTo>
                <a:close/>
                <a:moveTo>
                  <a:pt x="678543" y="305710"/>
                </a:moveTo>
                <a:lnTo>
                  <a:pt x="678543" y="2307316"/>
                </a:lnTo>
                <a:cubicBezTo>
                  <a:pt x="678543" y="2307316"/>
                  <a:pt x="678543" y="2307316"/>
                  <a:pt x="909109" y="2307316"/>
                </a:cubicBezTo>
                <a:cubicBezTo>
                  <a:pt x="1011875" y="2307316"/>
                  <a:pt x="1072481" y="2291503"/>
                  <a:pt x="1119911" y="2234842"/>
                </a:cubicBezTo>
                <a:cubicBezTo>
                  <a:pt x="1192375" y="2147873"/>
                  <a:pt x="1198962" y="1971299"/>
                  <a:pt x="1198962" y="1615517"/>
                </a:cubicBezTo>
                <a:cubicBezTo>
                  <a:pt x="1198962" y="1615517"/>
                  <a:pt x="1198962" y="1615517"/>
                  <a:pt x="1198962" y="996191"/>
                </a:cubicBezTo>
                <a:cubicBezTo>
                  <a:pt x="1198962" y="641727"/>
                  <a:pt x="1192375" y="465153"/>
                  <a:pt x="1119911" y="378184"/>
                </a:cubicBezTo>
                <a:cubicBezTo>
                  <a:pt x="1072481" y="321522"/>
                  <a:pt x="1011875" y="305710"/>
                  <a:pt x="909109" y="305710"/>
                </a:cubicBezTo>
                <a:cubicBezTo>
                  <a:pt x="909109" y="305710"/>
                  <a:pt x="909109" y="305710"/>
                  <a:pt x="678543" y="305710"/>
                </a:cubicBezTo>
                <a:close/>
                <a:moveTo>
                  <a:pt x="1842869" y="0"/>
                </a:moveTo>
                <a:cubicBezTo>
                  <a:pt x="1842869" y="0"/>
                  <a:pt x="1842869" y="0"/>
                  <a:pt x="3073618" y="0"/>
                </a:cubicBezTo>
                <a:cubicBezTo>
                  <a:pt x="3093384" y="0"/>
                  <a:pt x="3105243" y="5271"/>
                  <a:pt x="3114467" y="14495"/>
                </a:cubicBezTo>
                <a:cubicBezTo>
                  <a:pt x="3122374" y="22401"/>
                  <a:pt x="3128962" y="34261"/>
                  <a:pt x="3128962" y="54027"/>
                </a:cubicBezTo>
                <a:cubicBezTo>
                  <a:pt x="3128962" y="54027"/>
                  <a:pt x="3128962" y="54027"/>
                  <a:pt x="3128962" y="275402"/>
                </a:cubicBezTo>
                <a:cubicBezTo>
                  <a:pt x="3128962" y="295168"/>
                  <a:pt x="3122374" y="307028"/>
                  <a:pt x="3114467" y="314934"/>
                </a:cubicBezTo>
                <a:cubicBezTo>
                  <a:pt x="3105243" y="324158"/>
                  <a:pt x="3093384" y="329429"/>
                  <a:pt x="3073618" y="329429"/>
                </a:cubicBezTo>
                <a:cubicBezTo>
                  <a:pt x="3073618" y="329429"/>
                  <a:pt x="3073618" y="329429"/>
                  <a:pt x="2679620" y="329429"/>
                </a:cubicBezTo>
                <a:cubicBezTo>
                  <a:pt x="2679620" y="329429"/>
                  <a:pt x="2679620" y="329429"/>
                  <a:pt x="2679620" y="2558999"/>
                </a:cubicBezTo>
                <a:cubicBezTo>
                  <a:pt x="2679620" y="2578765"/>
                  <a:pt x="2674349" y="2590624"/>
                  <a:pt x="2665125" y="2598530"/>
                </a:cubicBezTo>
                <a:cubicBezTo>
                  <a:pt x="2657219" y="2607755"/>
                  <a:pt x="2645360" y="2613025"/>
                  <a:pt x="2625594" y="2613025"/>
                </a:cubicBezTo>
                <a:cubicBezTo>
                  <a:pt x="2625594" y="2613025"/>
                  <a:pt x="2625594" y="2613025"/>
                  <a:pt x="2290893" y="2613025"/>
                </a:cubicBezTo>
                <a:cubicBezTo>
                  <a:pt x="2271128" y="2613025"/>
                  <a:pt x="2259268" y="2607755"/>
                  <a:pt x="2250044" y="2598530"/>
                </a:cubicBezTo>
                <a:cubicBezTo>
                  <a:pt x="2240820" y="2590624"/>
                  <a:pt x="2235549" y="2578765"/>
                  <a:pt x="2235549" y="2558999"/>
                </a:cubicBezTo>
                <a:cubicBezTo>
                  <a:pt x="2235549" y="2558999"/>
                  <a:pt x="2235549" y="2558999"/>
                  <a:pt x="2235549" y="329429"/>
                </a:cubicBezTo>
                <a:cubicBezTo>
                  <a:pt x="2235549" y="329429"/>
                  <a:pt x="2235549" y="329429"/>
                  <a:pt x="1842869" y="329429"/>
                </a:cubicBezTo>
                <a:cubicBezTo>
                  <a:pt x="1823104" y="329429"/>
                  <a:pt x="1811244" y="324158"/>
                  <a:pt x="1802020" y="314934"/>
                </a:cubicBezTo>
                <a:cubicBezTo>
                  <a:pt x="1792796" y="307028"/>
                  <a:pt x="1787525" y="295168"/>
                  <a:pt x="1787525" y="275402"/>
                </a:cubicBezTo>
                <a:cubicBezTo>
                  <a:pt x="1787525" y="275402"/>
                  <a:pt x="1787525" y="275402"/>
                  <a:pt x="1787525" y="54027"/>
                </a:cubicBezTo>
                <a:cubicBezTo>
                  <a:pt x="1787525" y="34261"/>
                  <a:pt x="1792796" y="22401"/>
                  <a:pt x="1802020" y="14495"/>
                </a:cubicBezTo>
                <a:cubicBezTo>
                  <a:pt x="1811244" y="5271"/>
                  <a:pt x="1823104" y="0"/>
                  <a:pt x="1842869" y="0"/>
                </a:cubicBezTo>
                <a:close/>
                <a:moveTo>
                  <a:pt x="317544" y="0"/>
                </a:moveTo>
                <a:cubicBezTo>
                  <a:pt x="317544" y="0"/>
                  <a:pt x="317544" y="0"/>
                  <a:pt x="972349" y="0"/>
                </a:cubicBezTo>
                <a:cubicBezTo>
                  <a:pt x="1226630" y="0"/>
                  <a:pt x="1382097" y="57980"/>
                  <a:pt x="1476958" y="179209"/>
                </a:cubicBezTo>
                <a:cubicBezTo>
                  <a:pt x="1615298" y="345241"/>
                  <a:pt x="1619250" y="614055"/>
                  <a:pt x="1619250" y="1025181"/>
                </a:cubicBezTo>
                <a:cubicBezTo>
                  <a:pt x="1619250" y="1025181"/>
                  <a:pt x="1619250" y="1025181"/>
                  <a:pt x="1619250" y="1587845"/>
                </a:cubicBezTo>
                <a:cubicBezTo>
                  <a:pt x="1619250" y="1998971"/>
                  <a:pt x="1615298" y="2267784"/>
                  <a:pt x="1476958" y="2433816"/>
                </a:cubicBezTo>
                <a:cubicBezTo>
                  <a:pt x="1382097" y="2555046"/>
                  <a:pt x="1226630" y="2613025"/>
                  <a:pt x="972349" y="2613025"/>
                </a:cubicBezTo>
                <a:cubicBezTo>
                  <a:pt x="972349" y="2613025"/>
                  <a:pt x="972349" y="2613025"/>
                  <a:pt x="317544" y="2613025"/>
                </a:cubicBezTo>
                <a:cubicBezTo>
                  <a:pt x="297781" y="2613025"/>
                  <a:pt x="285923" y="2607755"/>
                  <a:pt x="278018" y="2598530"/>
                </a:cubicBezTo>
                <a:cubicBezTo>
                  <a:pt x="268795" y="2590624"/>
                  <a:pt x="263525" y="2578765"/>
                  <a:pt x="263525" y="2558999"/>
                </a:cubicBezTo>
                <a:cubicBezTo>
                  <a:pt x="263525" y="2558999"/>
                  <a:pt x="263525" y="2558999"/>
                  <a:pt x="263525" y="54027"/>
                </a:cubicBezTo>
                <a:cubicBezTo>
                  <a:pt x="263525" y="34261"/>
                  <a:pt x="268795" y="22401"/>
                  <a:pt x="278018" y="14495"/>
                </a:cubicBezTo>
                <a:cubicBezTo>
                  <a:pt x="285923" y="5271"/>
                  <a:pt x="297781" y="0"/>
                  <a:pt x="317544" y="0"/>
                </a:cubicBezTo>
                <a:close/>
                <a:moveTo>
                  <a:pt x="3359213" y="0"/>
                </a:moveTo>
                <a:cubicBezTo>
                  <a:pt x="3359213" y="0"/>
                  <a:pt x="3359213" y="0"/>
                  <a:pt x="3664991" y="0"/>
                </a:cubicBezTo>
                <a:cubicBezTo>
                  <a:pt x="3684762" y="0"/>
                  <a:pt x="3696624" y="5272"/>
                  <a:pt x="3705850" y="14497"/>
                </a:cubicBezTo>
                <a:cubicBezTo>
                  <a:pt x="3715076" y="22405"/>
                  <a:pt x="3720348" y="34266"/>
                  <a:pt x="3720348" y="54035"/>
                </a:cubicBezTo>
                <a:cubicBezTo>
                  <a:pt x="3720348" y="54035"/>
                  <a:pt x="3720348" y="54035"/>
                  <a:pt x="3720348" y="1903062"/>
                </a:cubicBezTo>
                <a:cubicBezTo>
                  <a:pt x="3720348" y="2103384"/>
                  <a:pt x="3738800" y="2214089"/>
                  <a:pt x="3798111" y="2279984"/>
                </a:cubicBezTo>
                <a:cubicBezTo>
                  <a:pt x="3841605" y="2328747"/>
                  <a:pt x="3899597" y="2349833"/>
                  <a:pt x="3976042" y="2349833"/>
                </a:cubicBezTo>
                <a:cubicBezTo>
                  <a:pt x="4060395" y="2349833"/>
                  <a:pt x="4121023" y="2326111"/>
                  <a:pt x="4163200" y="2279984"/>
                </a:cubicBezTo>
                <a:cubicBezTo>
                  <a:pt x="4226464" y="2211453"/>
                  <a:pt x="4240963" y="2096795"/>
                  <a:pt x="4240963" y="1903062"/>
                </a:cubicBezTo>
                <a:cubicBezTo>
                  <a:pt x="4240963" y="1903062"/>
                  <a:pt x="4240963" y="1903062"/>
                  <a:pt x="4240963" y="54035"/>
                </a:cubicBezTo>
                <a:cubicBezTo>
                  <a:pt x="4240963" y="34266"/>
                  <a:pt x="4246235" y="22405"/>
                  <a:pt x="4255461" y="14497"/>
                </a:cubicBezTo>
                <a:cubicBezTo>
                  <a:pt x="4263369" y="5272"/>
                  <a:pt x="4276549" y="0"/>
                  <a:pt x="4295001" y="0"/>
                </a:cubicBezTo>
                <a:cubicBezTo>
                  <a:pt x="4295001" y="0"/>
                  <a:pt x="4295001" y="0"/>
                  <a:pt x="4602098" y="0"/>
                </a:cubicBezTo>
                <a:cubicBezTo>
                  <a:pt x="4621868" y="0"/>
                  <a:pt x="4633730" y="5272"/>
                  <a:pt x="4641638" y="14497"/>
                </a:cubicBezTo>
                <a:cubicBezTo>
                  <a:pt x="4650864" y="22405"/>
                  <a:pt x="4656136" y="34266"/>
                  <a:pt x="4656136" y="54035"/>
                </a:cubicBezTo>
                <a:cubicBezTo>
                  <a:pt x="4656136" y="54035"/>
                  <a:pt x="4656136" y="54035"/>
                  <a:pt x="4656136" y="1904380"/>
                </a:cubicBezTo>
                <a:cubicBezTo>
                  <a:pt x="4656136" y="2153465"/>
                  <a:pt x="4627140" y="2319521"/>
                  <a:pt x="4507201" y="2459220"/>
                </a:cubicBezTo>
                <a:cubicBezTo>
                  <a:pt x="4405714" y="2577832"/>
                  <a:pt x="4239645" y="2646363"/>
                  <a:pt x="3981314" y="2646363"/>
                </a:cubicBezTo>
                <a:cubicBezTo>
                  <a:pt x="3726938" y="2646363"/>
                  <a:pt x="3559550" y="2581786"/>
                  <a:pt x="3447519" y="2459220"/>
                </a:cubicBezTo>
                <a:cubicBezTo>
                  <a:pt x="3340760" y="2341926"/>
                  <a:pt x="3305174" y="2173233"/>
                  <a:pt x="3305174" y="1904380"/>
                </a:cubicBezTo>
                <a:cubicBezTo>
                  <a:pt x="3305174" y="1904380"/>
                  <a:pt x="3305174" y="1904380"/>
                  <a:pt x="3305174" y="54035"/>
                </a:cubicBezTo>
                <a:cubicBezTo>
                  <a:pt x="3305174" y="34266"/>
                  <a:pt x="3310446" y="22405"/>
                  <a:pt x="3318354" y="14497"/>
                </a:cubicBezTo>
                <a:cubicBezTo>
                  <a:pt x="3327580" y="5272"/>
                  <a:pt x="3339442" y="0"/>
                  <a:pt x="3359213" y="0"/>
                </a:cubicBezTo>
                <a:close/>
              </a:path>
            </a:pathLst>
          </a:custGeom>
          <a:solidFill>
            <a:srgbClr val="99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GB"/>
          </a:p>
        </p:txBody>
      </p:sp>
      <p:sp>
        <p:nvSpPr>
          <p:cNvPr id="11" name="Bottom bar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:a14="http://schemas.microsoft.com/office/drawing/2010/main" xmlns="" id="{FFFFD011-0D94-46EE-B45C-787FE82C3B5E}"/>
              </a:ext>
            </a:extLst>
          </p:cNvPr>
          <p:cNvSpPr/>
          <p:nvPr userDrawn="1"/>
        </p:nvSpPr>
        <p:spPr bwMode="auto">
          <a:xfrm>
            <a:off x="0" y="6541200"/>
            <a:ext cx="12193200" cy="3168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  <p:sp>
        <p:nvSpPr>
          <p:cNvPr id="3" name="FLD_Presentation Title"/>
          <p:cNvSpPr>
            <a:spLocks noGrp="1"/>
          </p:cNvSpPr>
          <p:nvPr>
            <p:ph type="ftr" sz="quarter" idx="3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spcBef>
                <a:spcPts val="0"/>
              </a:spcBef>
              <a:defRPr sz="700" b="0">
                <a:noFill/>
                <a:latin typeface="+mn-lt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1506450" y="6541200"/>
            <a:ext cx="432600" cy="3168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700" b="1">
                <a:solidFill>
                  <a:schemeClr val="bg1"/>
                </a:solidFill>
                <a:latin typeface="+mn-lt"/>
              </a:defRPr>
            </a:lvl1pPr>
          </a:lstStyle>
          <a:p>
            <a:fld id="{103EA872-A674-449B-A120-B97244F8E91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74726" y="426127"/>
            <a:ext cx="9312374" cy="972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74726" y="1706328"/>
            <a:ext cx="9312374" cy="4545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Edit Master text styles</a:t>
            </a:r>
            <a:endParaRPr lang="en-GB"/>
          </a:p>
          <a:p>
            <a:pPr lvl="1"/>
            <a:r>
              <a:rPr lang="en-GB" dirty="0"/>
              <a:t>Second level</a:t>
            </a:r>
            <a:endParaRPr lang="en-GB"/>
          </a:p>
          <a:p>
            <a:pPr lvl="2"/>
            <a:r>
              <a:rPr lang="en-GB" dirty="0"/>
              <a:t>Third level</a:t>
            </a:r>
            <a:endParaRPr lang="en-GB"/>
          </a:p>
          <a:p>
            <a:pPr lvl="3"/>
            <a:r>
              <a:rPr lang="en-GB" dirty="0"/>
              <a:t>Fourth level</a:t>
            </a:r>
            <a:endParaRPr lang="en-GB"/>
          </a:p>
          <a:p>
            <a:pPr lvl="4"/>
            <a:r>
              <a:rPr lang="en-GB" dirty="0"/>
              <a:t>Fifth level</a:t>
            </a:r>
            <a:endParaRPr lang="en-GB"/>
          </a:p>
          <a:p>
            <a:pPr lvl="5"/>
            <a:endParaRPr lang="en-GB" dirty="0"/>
          </a:p>
        </p:txBody>
      </p:sp>
      <p:sp>
        <p:nvSpPr>
          <p:cNvPr id="113676" name="text" descr="{&quot;templafy&quot;:{&quot;id&quot;:&quot;10e0f73b-10d9-4433-8003-487e83615511&quot;}}" title="UserProfile.Offices.Workarea_{{DocumentLanguage}}"/>
          <p:cNvSpPr>
            <a:spLocks noChangeArrowheads="1"/>
          </p:cNvSpPr>
          <p:nvPr/>
        </p:nvSpPr>
        <p:spPr bwMode="auto">
          <a:xfrm>
            <a:off x="1774726" y="6541200"/>
            <a:ext cx="3397071" cy="31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 anchorCtr="0"/>
          <a:lstStyle/>
          <a:p>
            <a:pPr algn="l" eaLnBrk="0" hangingPunct="0">
              <a:spcBef>
                <a:spcPct val="0"/>
              </a:spcBef>
            </a:pPr>
            <a:r>
              <a:rPr lang="en-GB" sz="700" b="1" dirty="0">
                <a:solidFill>
                  <a:schemeClr val="bg1"/>
                </a:solidFill>
                <a:latin typeface="+mn-lt"/>
              </a:rPr>
              <a:t>DTU Compute</a:t>
            </a:r>
          </a:p>
        </p:txBody>
      </p:sp>
      <p:sp>
        <p:nvSpPr>
          <p:cNvPr id="5" name="date" descr="{&quot;templafy&quot;:{&quot;id&quot;:&quot;70d2a61d-c8ac-4611-b908-b4fc9179f3ec&quot;}}" title="Form.Date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:a14="http://schemas.microsoft.com/office/drawing/2010/main" xmlns="" id="{792B975C-625D-4095-8E1D-63F20A11B57C}"/>
              </a:ext>
            </a:extLst>
          </p:cNvPr>
          <p:cNvSpPr/>
          <p:nvPr userDrawn="1"/>
        </p:nvSpPr>
        <p:spPr bwMode="auto">
          <a:xfrm>
            <a:off x="251363" y="6541200"/>
            <a:ext cx="1104013" cy="31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ea typeface="ＭＳ Ｐゴシック" pitchFamily="-80" charset="-128"/>
              </a:rPr>
              <a:t>19 May 2021</a:t>
            </a:r>
          </a:p>
        </p:txBody>
      </p:sp>
      <p:sp>
        <p:nvSpPr>
          <p:cNvPr id="7" name="text" descr="{&quot;templafy&quot;:{&quot;id&quot;:&quot;76bfd7ea-7001-4cea-8e38-f18fc7f8c563&quot;}}" title="Form.PresentationTitle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:a14="http://schemas.microsoft.com/office/drawing/2010/main" xmlns="" id="{06B09BDB-1C7D-4F8A-8F1B-82D88054A428}"/>
              </a:ext>
            </a:extLst>
          </p:cNvPr>
          <p:cNvSpPr txBox="1"/>
          <p:nvPr userDrawn="1"/>
        </p:nvSpPr>
        <p:spPr>
          <a:xfrm>
            <a:off x="5591149" y="6541200"/>
            <a:ext cx="5495949" cy="3168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GB" sz="700" dirty="0">
                <a:solidFill>
                  <a:schemeClr val="bg1"/>
                </a:solidFill>
                <a:latin typeface="+mn-lt"/>
              </a:rPr>
              <a:t>Time-predictable End-system Design for Real-Time Communication</a:t>
            </a:r>
          </a:p>
        </p:txBody>
      </p:sp>
      <p:sp>
        <p:nvSpPr>
          <p:cNvPr id="2" name="Top bar">
            <a:extLst>
              <a:ext uri="{FF2B5EF4-FFF2-40B4-BE49-F238E27FC236}">
                <a16:creationId xmlns:a16="http://schemas.microsoft.com/office/drawing/2014/main" xmlns:p15="http://schemas.microsoft.com/office/powerpoint/2012/main" xmlns:p14="http://schemas.microsoft.com/office/powerpoint/2010/main" xmlns:a14="http://schemas.microsoft.com/office/drawing/2010/main" xmlns="" id="{35912424-89BF-4A93-9096-3282916C71FE}"/>
              </a:ext>
            </a:extLst>
          </p:cNvPr>
          <p:cNvSpPr/>
          <p:nvPr userDrawn="1"/>
        </p:nvSpPr>
        <p:spPr bwMode="auto">
          <a:xfrm>
            <a:off x="0" y="0"/>
            <a:ext cx="12193200" cy="50400"/>
          </a:xfrm>
          <a:prstGeom prst="rect">
            <a:avLst/>
          </a:prstGeom>
          <a:solidFill>
            <a:srgbClr val="990000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432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 err="1">
              <a:ln>
                <a:noFill/>
              </a:ln>
              <a:solidFill>
                <a:srgbClr val="FFFFFF"/>
              </a:solidFill>
              <a:effectLst/>
              <a:latin typeface="+mn-lt"/>
              <a:ea typeface="ＭＳ Ｐゴシック" pitchFamily="-8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4702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71" r:id="rId2"/>
    <p:sldLayoutId id="2147483664" r:id="rId3"/>
    <p:sldLayoutId id="2147483677" r:id="rId4"/>
    <p:sldLayoutId id="2147483672" r:id="rId5"/>
    <p:sldLayoutId id="2147483673" r:id="rId6"/>
    <p:sldLayoutId id="2147483676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Verdana" pitchFamily="34" charset="0"/>
          <a:ea typeface="ＭＳ Ｐゴシック" pitchFamily="-80" charset="-128"/>
        </a:defRPr>
      </a:lvl9pPr>
    </p:titleStyle>
    <p:bodyStyle>
      <a:lvl1pPr marL="1980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14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2pPr>
      <a:lvl3pPr marL="615600" indent="-198000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</a:defRPr>
      </a:lvl3pPr>
      <a:lvl4pPr marL="828000" indent="-19800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  <a:ea typeface="+mn-ea"/>
        </a:defRPr>
      </a:lvl4pPr>
      <a:lvl5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5pPr>
      <a:lvl6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6pPr>
      <a:lvl7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7pPr>
      <a:lvl8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8pPr>
      <a:lvl9pPr marL="1026000" indent="-198000" algn="l" rtl="0" eaLnBrk="1" fontAlgn="base" hangingPunct="1">
        <a:spcBef>
          <a:spcPct val="20000"/>
        </a:spcBef>
        <a:spcAft>
          <a:spcPct val="0"/>
        </a:spcAft>
        <a:buChar char="»"/>
        <a:defRPr sz="1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68" userDrawn="1">
          <p15:clr>
            <a:srgbClr val="F26B43"/>
          </p15:clr>
        </p15:guide>
        <p15:guide id="4" orient="horz" pos="881" userDrawn="1">
          <p15:clr>
            <a:srgbClr val="F26B43"/>
          </p15:clr>
        </p15:guide>
        <p15:guide id="5" orient="horz" pos="1074" userDrawn="1">
          <p15:clr>
            <a:srgbClr val="F26B43"/>
          </p15:clr>
        </p15:guide>
        <p15:guide id="6" orient="horz" pos="39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customXml" Target="../../customXml/item2.xml"/><Relationship Id="rId1" Type="http://schemas.openxmlformats.org/officeDocument/2006/relationships/customXml" Target="../../customXml/item6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customXml" Target="../../customXml/item7.xml"/><Relationship Id="rId1" Type="http://schemas.openxmlformats.org/officeDocument/2006/relationships/customXml" Target="../../customXml/item8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Layout" Target="../slideLayouts/slideLayout3.xml"/><Relationship Id="rId7" Type="http://schemas.openxmlformats.org/officeDocument/2006/relationships/diagramColors" Target="../diagrams/colors1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customXml" Target="../../customXml/item10.xml"/><Relationship Id="rId1" Type="http://schemas.openxmlformats.org/officeDocument/2006/relationships/customXml" Target="../../customXml/item9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="" id="{0013EF6E-BC23-40A0-80D4-1EBE64DCC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</a:t>
            </a:fld>
            <a:endParaRPr lang="en-GB" dirty="0"/>
          </a:p>
        </p:txBody>
      </p:sp>
    </p:spTree>
    <p:custDataLst>
      <p:custData r:id="rId1"/>
      <p:custData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Background</a:t>
            </a:r>
            <a:br>
              <a:rPr lang="en-US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 smtClean="0"/>
              <a:t>Real-time Communication</a:t>
            </a:r>
            <a:endParaRPr lang="el-GR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8613" y="1706399"/>
            <a:ext cx="4408487" cy="135592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10</a:t>
            </a:fld>
            <a:endParaRPr lang="en-GB" dirty="0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8613" y="3369884"/>
            <a:ext cx="4408487" cy="22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465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Background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/>
              <a:t>Real-time </a:t>
            </a:r>
            <a:r>
              <a:rPr lang="en-US" dirty="0" smtClean="0"/>
              <a:t>Communication - ET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202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Background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/>
              <a:t>Real-time </a:t>
            </a:r>
            <a:r>
              <a:rPr lang="en-US" dirty="0" smtClean="0"/>
              <a:t>Communication - RC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4250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Background</a:t>
            </a:r>
            <a:br>
              <a:rPr lang="en-US" dirty="0">
                <a:solidFill>
                  <a:schemeClr val="bg1">
                    <a:lumMod val="65000"/>
                  </a:schemeClr>
                </a:solidFill>
              </a:rPr>
            </a:br>
            <a:r>
              <a:rPr lang="en-US" dirty="0"/>
              <a:t>Real-time </a:t>
            </a:r>
            <a:r>
              <a:rPr lang="en-US" dirty="0" smtClean="0"/>
              <a:t>Communication - TT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74800" y="1706398"/>
            <a:ext cx="9731650" cy="2802722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33" y="4819089"/>
            <a:ext cx="5340360" cy="1110860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444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Background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Time synchronization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13" y="2640215"/>
            <a:ext cx="4408487" cy="267929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425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Background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Time </a:t>
            </a:r>
            <a:r>
              <a:rPr lang="en-US" dirty="0" smtClean="0"/>
              <a:t>synchronization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78613" y="1706399"/>
            <a:ext cx="4408487" cy="140428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350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:p14="http://schemas.microsoft.com/office/powerpoint/2010/main" xmlns="" id="{674358EA-4D5B-461F-997D-DE6729900D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337" y="3180910"/>
            <a:ext cx="10840028" cy="2706458"/>
          </a:xfrm>
        </p:spPr>
        <p:txBody>
          <a:bodyPr>
            <a:noAutofit/>
          </a:bodyPr>
          <a:lstStyle/>
          <a:p>
            <a:r>
              <a:rPr lang="en-US" sz="6000" b="0" dirty="0"/>
              <a:t>Time-predictable </a:t>
            </a:r>
            <a:r>
              <a:rPr lang="en-US" sz="6000" b="0" dirty="0" smtClean="0"/>
              <a:t>End-system</a:t>
            </a:r>
            <a:r>
              <a:rPr lang="en-US" sz="6000" b="0" dirty="0"/>
              <a:t> </a:t>
            </a:r>
            <a:r>
              <a:rPr lang="en-US" sz="6000" b="0" dirty="0" smtClean="0"/>
              <a:t/>
            </a:r>
            <a:br>
              <a:rPr lang="en-US" sz="6000" b="0" dirty="0" smtClean="0"/>
            </a:br>
            <a:r>
              <a:rPr lang="en-US" sz="6000" b="0" dirty="0" smtClean="0"/>
              <a:t>Design</a:t>
            </a:r>
            <a:r>
              <a:rPr lang="en-US" sz="6000" b="0" dirty="0"/>
              <a:t> for </a:t>
            </a:r>
            <a:r>
              <a:rPr lang="en-US" sz="6000" b="0" dirty="0" smtClean="0"/>
              <a:t>Real-Time</a:t>
            </a:r>
            <a:br>
              <a:rPr lang="en-US" sz="6000" b="0" dirty="0" smtClean="0"/>
            </a:br>
            <a:r>
              <a:rPr lang="en-US" sz="6000" b="0" dirty="0" smtClean="0"/>
              <a:t>Communication</a:t>
            </a:r>
            <a:endParaRPr lang="en-GB" sz="60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xmlns:p14="http://schemas.microsoft.com/office/powerpoint/2010/main" xmlns="" id="{88CE6942-A17C-4247-86C6-41FACF7E9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0550" y="1340768"/>
            <a:ext cx="10840028" cy="1670614"/>
          </a:xfrm>
        </p:spPr>
        <p:txBody>
          <a:bodyPr/>
          <a:lstStyle/>
          <a:p>
            <a:r>
              <a:rPr lang="en-GB" u="sng" dirty="0" smtClean="0"/>
              <a:t>Eleftherios Kyriakakis</a:t>
            </a:r>
            <a:endParaRPr lang="en-GB" u="sng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xmlns:p14="http://schemas.microsoft.com/office/powerpoint/2010/main" xmlns="" id="{0AA221E4-1851-497D-90EE-984C7112166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24C8C45C-947F-4981-8B3F-4F32E973C901}" type="slidenum">
              <a:rPr lang="en-GB" smtClean="0"/>
              <a:pPr/>
              <a:t>2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32071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Cyber-physical systems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Motivation</a:t>
            </a:r>
          </a:p>
          <a:p>
            <a:r>
              <a:rPr lang="en-US" dirty="0" smtClean="0"/>
              <a:t>Background</a:t>
            </a:r>
          </a:p>
          <a:p>
            <a:pPr lvl="1"/>
            <a:r>
              <a:rPr lang="da-DK" dirty="0" smtClean="0">
                <a:solidFill>
                  <a:schemeClr val="bg1">
                    <a:lumMod val="65000"/>
                  </a:schemeClr>
                </a:solidFill>
              </a:rPr>
              <a:t>Time-predictable hardware</a:t>
            </a:r>
          </a:p>
          <a:p>
            <a:pPr lvl="1"/>
            <a:r>
              <a:rPr lang="da-DK" dirty="0" smtClean="0">
                <a:solidFill>
                  <a:schemeClr val="bg1">
                    <a:lumMod val="65000"/>
                  </a:schemeClr>
                </a:solidFill>
              </a:rPr>
              <a:t>Task execution</a:t>
            </a:r>
          </a:p>
          <a:p>
            <a:pPr lvl="1"/>
            <a:r>
              <a:rPr lang="da-DK" dirty="0" smtClean="0">
                <a:solidFill>
                  <a:schemeClr val="bg1">
                    <a:lumMod val="65000"/>
                  </a:schemeClr>
                </a:solidFill>
              </a:rPr>
              <a:t>Real-time communication</a:t>
            </a:r>
          </a:p>
          <a:p>
            <a:pPr lvl="1"/>
            <a:r>
              <a:rPr lang="da-DK" dirty="0" smtClean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dirty="0" smtClean="0"/>
              <a:t>Contributions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Hardware-assisted clock synchronization with PTP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Fault-tolerant PTP synchronization using multi-domain aggregation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Time-predictable open-source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TTEthernet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end-system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Synchronizing real-time tasks in time-triggered networks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Evaluation the runtime system by distributing a flight controller</a:t>
            </a:r>
          </a:p>
          <a:p>
            <a:r>
              <a:rPr lang="en-US" dirty="0" smtClean="0"/>
              <a:t>Conclusion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Composing a time-triggered system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Future Outlook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22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:p14="http://schemas.microsoft.com/office/powerpoint/2010/main" xmlns="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Cyber-physical systems</a:t>
            </a:r>
            <a:endParaRPr lang="en-GB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415696"/>
              </p:ext>
            </p:extLst>
          </p:nvPr>
        </p:nvGraphicFramePr>
        <p:xfrm>
          <a:off x="1774800" y="1706400"/>
          <a:ext cx="9312374" cy="4545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4</a:t>
            </a:fld>
            <a:endParaRPr lang="en-GB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179638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xmlns:p14="http://schemas.microsoft.com/office/powerpoint/2010/main" xmlns="" id="{43AB9D89-4678-4B3C-8679-3E429EFBB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Example cyber-physical system network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6678612" y="5760756"/>
            <a:ext cx="440848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432"/>
              </a:spcBef>
            </a:pPr>
            <a:r>
              <a:rPr lang="en-US" dirty="0" smtClean="0">
                <a:latin typeface="+mn-lt"/>
              </a:rPr>
              <a:t>Research contributions mapped to the individual components of the real-time end-systems.</a:t>
            </a:r>
            <a:endParaRPr lang="el-GR" dirty="0" err="1" smtClean="0">
              <a:latin typeface="+mn-lt"/>
            </a:endParaRPr>
          </a:p>
        </p:txBody>
      </p:sp>
      <p:sp>
        <p:nvSpPr>
          <p:cNvPr id="17" name="Content Placeholder 16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Components:</a:t>
            </a:r>
          </a:p>
          <a:p>
            <a:pPr lvl="1"/>
            <a:r>
              <a:rPr lang="en-US" u="sng" dirty="0" smtClean="0"/>
              <a:t>Network protocol</a:t>
            </a:r>
            <a:r>
              <a:rPr lang="en-US" dirty="0"/>
              <a:t> </a:t>
            </a:r>
            <a:r>
              <a:rPr lang="en-US" dirty="0" smtClean="0"/>
              <a:t>provides the communication channel.</a:t>
            </a:r>
          </a:p>
          <a:p>
            <a:pPr lvl="1"/>
            <a:r>
              <a:rPr lang="en-US" u="sng" dirty="0" smtClean="0"/>
              <a:t>Time synchronization</a:t>
            </a:r>
            <a:r>
              <a:rPr lang="en-US" dirty="0" smtClean="0"/>
              <a:t> coordinates the data flow.</a:t>
            </a:r>
          </a:p>
          <a:p>
            <a:pPr lvl="1"/>
            <a:r>
              <a:rPr lang="en-US" u="sng" dirty="0" smtClean="0"/>
              <a:t>Runtime system</a:t>
            </a:r>
            <a:r>
              <a:rPr lang="en-US" dirty="0" smtClean="0"/>
              <a:t> interfaces with sensors and actuators.</a:t>
            </a:r>
          </a:p>
          <a:p>
            <a:pPr lvl="1"/>
            <a:r>
              <a:rPr lang="en-US" u="sng" dirty="0" smtClean="0"/>
              <a:t>Cyclic scheduling</a:t>
            </a:r>
            <a:r>
              <a:rPr lang="en-US" dirty="0" smtClean="0"/>
              <a:t> coordinates the task execution. </a:t>
            </a:r>
          </a:p>
          <a:p>
            <a:r>
              <a:rPr lang="en-US" dirty="0" smtClean="0"/>
              <a:t>Goal:</a:t>
            </a:r>
          </a:p>
          <a:p>
            <a:pPr lvl="1"/>
            <a:r>
              <a:rPr lang="en-US" dirty="0"/>
              <a:t>Compose a time-predictable end-system for real-time communication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Develop hardware/software components for time-predictable communication &amp; computation.</a:t>
            </a:r>
          </a:p>
        </p:txBody>
      </p:sp>
      <p:pic>
        <p:nvPicPr>
          <p:cNvPr id="18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8613" y="2463103"/>
            <a:ext cx="4408487" cy="3033520"/>
          </a:xfrm>
        </p:spPr>
      </p:pic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2419161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Introduction</a:t>
            </a: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Motivation</a:t>
            </a:r>
            <a:endParaRPr lang="el-GR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Hard real-time systems require:</a:t>
            </a:r>
          </a:p>
          <a:p>
            <a:pPr lvl="1"/>
            <a:r>
              <a:rPr lang="en-US" dirty="0" smtClean="0"/>
              <a:t>End-to-end timing analysis</a:t>
            </a:r>
          </a:p>
          <a:p>
            <a:pPr lvl="1"/>
            <a:r>
              <a:rPr lang="en-US" dirty="0" smtClean="0"/>
              <a:t>Task scheduling</a:t>
            </a:r>
          </a:p>
          <a:p>
            <a:pPr lvl="1"/>
            <a:r>
              <a:rPr lang="en-US" dirty="0" smtClean="0"/>
              <a:t>Precise time-synchronization</a:t>
            </a:r>
          </a:p>
          <a:p>
            <a:pPr lvl="1"/>
            <a:r>
              <a:rPr lang="en-US" dirty="0" smtClean="0"/>
              <a:t>Quality-of-control</a:t>
            </a:r>
          </a:p>
          <a:p>
            <a:r>
              <a:rPr lang="en-US" dirty="0" smtClean="0"/>
              <a:t>Current research:</a:t>
            </a:r>
          </a:p>
          <a:p>
            <a:pPr lvl="1"/>
            <a:r>
              <a:rPr lang="en-US" dirty="0" smtClean="0"/>
              <a:t>Significant optimization on the components individually.</a:t>
            </a:r>
          </a:p>
          <a:p>
            <a:pPr lvl="1"/>
            <a:r>
              <a:rPr lang="en-US" dirty="0" smtClean="0"/>
              <a:t>Use of proprietary network interface cards.</a:t>
            </a:r>
          </a:p>
          <a:p>
            <a:pPr lvl="1"/>
            <a:r>
              <a:rPr lang="en-US" dirty="0" smtClean="0"/>
              <a:t>Focus on simulation and analysis.</a:t>
            </a:r>
          </a:p>
          <a:p>
            <a:pPr lvl="1"/>
            <a:r>
              <a:rPr lang="en-US" dirty="0" smtClean="0"/>
              <a:t>Reliability for PTP needs more research.</a:t>
            </a:r>
          </a:p>
          <a:p>
            <a:pPr lvl="1"/>
            <a:endParaRPr lang="el-GR" dirty="0"/>
          </a:p>
        </p:txBody>
      </p:sp>
      <p:sp>
        <p:nvSpPr>
          <p:cNvPr id="15" name="Content Placeholder 1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This research work goals:</a:t>
            </a:r>
          </a:p>
          <a:p>
            <a:pPr lvl="1"/>
            <a:r>
              <a:rPr lang="en-US" dirty="0" smtClean="0"/>
              <a:t>Investigate the composition of a time-predictable end-system.</a:t>
            </a:r>
          </a:p>
          <a:p>
            <a:pPr lvl="1"/>
            <a:r>
              <a:rPr lang="en-US" dirty="0" smtClean="0"/>
              <a:t>Provide open-source solutions for time-triggered communication.</a:t>
            </a:r>
          </a:p>
          <a:p>
            <a:pPr lvl="1"/>
            <a:r>
              <a:rPr lang="en-US" dirty="0" smtClean="0"/>
              <a:t>Investigate end-to-end isochronous computation and communication.</a:t>
            </a:r>
          </a:p>
          <a:p>
            <a:pPr lvl="1"/>
            <a:r>
              <a:rPr lang="en-US" dirty="0" smtClean="0"/>
              <a:t>Provide fault-tolerant PTP synchronization.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15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Background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Hard real-time systems</a:t>
            </a:r>
            <a:endParaRPr lang="el-GR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functional correctness depends both on their functional aspects on their temporal behavior.</a:t>
            </a:r>
          </a:p>
          <a:p>
            <a:r>
              <a:rPr lang="en-US" dirty="0" smtClean="0"/>
              <a:t>Different temporal requirements classify real-time systems into three classes:</a:t>
            </a:r>
          </a:p>
          <a:p>
            <a:pPr lvl="1"/>
            <a:r>
              <a:rPr lang="en-US" b="1" dirty="0" smtClean="0"/>
              <a:t>Soft real-time,</a:t>
            </a:r>
            <a:r>
              <a:rPr lang="en-US" dirty="0" smtClean="0"/>
              <a:t> i.e., a streaming media application.</a:t>
            </a:r>
          </a:p>
          <a:p>
            <a:pPr lvl="1"/>
            <a:r>
              <a:rPr lang="en-US" b="1" dirty="0" smtClean="0"/>
              <a:t>Firm real-time,</a:t>
            </a:r>
            <a:r>
              <a:rPr lang="en-US" dirty="0" smtClean="0"/>
              <a:t> i.e</a:t>
            </a:r>
            <a:r>
              <a:rPr lang="en-US" dirty="0"/>
              <a:t>., motor controllers and some actuation devices.</a:t>
            </a:r>
          </a:p>
          <a:p>
            <a:pPr lvl="1"/>
            <a:r>
              <a:rPr lang="en-US" b="1" dirty="0" smtClean="0"/>
              <a:t>Hard real-time</a:t>
            </a:r>
            <a:r>
              <a:rPr lang="en-US" dirty="0"/>
              <a:t>,</a:t>
            </a:r>
            <a:r>
              <a:rPr lang="en-US" dirty="0" smtClean="0"/>
              <a:t> i.e</a:t>
            </a:r>
            <a:r>
              <a:rPr lang="en-US" dirty="0"/>
              <a:t>., a vehicle airbag </a:t>
            </a:r>
            <a:r>
              <a:rPr lang="en-US" dirty="0" smtClean="0"/>
              <a:t>system, </a:t>
            </a:r>
            <a:r>
              <a:rPr lang="da-DK" dirty="0" smtClean="0"/>
              <a:t>aircraft </a:t>
            </a:r>
            <a:r>
              <a:rPr lang="da-DK" dirty="0"/>
              <a:t>landing gears etc</a:t>
            </a:r>
            <a:r>
              <a:rPr lang="da-DK" dirty="0" smtClean="0"/>
              <a:t>.</a:t>
            </a:r>
          </a:p>
          <a:p>
            <a:r>
              <a:rPr lang="da-DK" dirty="0" smtClean="0"/>
              <a:t>Variations in the system input can lead to different computation/communication times.</a:t>
            </a:r>
          </a:p>
          <a:p>
            <a:r>
              <a:rPr lang="da-DK" dirty="0" smtClean="0"/>
              <a:t>Time-predictable architecture has to guarantee bounded:</a:t>
            </a:r>
          </a:p>
          <a:p>
            <a:pPr lvl="1"/>
            <a:r>
              <a:rPr lang="da-DK" b="1" dirty="0"/>
              <a:t>w</a:t>
            </a:r>
            <a:r>
              <a:rPr lang="da-DK" b="1" dirty="0" smtClean="0"/>
              <a:t>orst-case execution time (WCET)</a:t>
            </a:r>
            <a:r>
              <a:rPr lang="da-DK" dirty="0" smtClean="0"/>
              <a:t>: for computation.</a:t>
            </a:r>
          </a:p>
          <a:p>
            <a:pPr lvl="1"/>
            <a:r>
              <a:rPr lang="da-DK" b="1" dirty="0"/>
              <a:t>w</a:t>
            </a:r>
            <a:r>
              <a:rPr lang="da-DK" b="1" dirty="0" smtClean="0"/>
              <a:t>orst-case end-to-end latency (WCEL)</a:t>
            </a:r>
            <a:r>
              <a:rPr lang="da-DK" dirty="0" smtClean="0"/>
              <a:t>: for communication.</a:t>
            </a:r>
          </a:p>
          <a:p>
            <a:pPr marL="0" indent="0">
              <a:buNone/>
            </a:pPr>
            <a:endParaRPr lang="da-DK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69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Background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Task execution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74800" y="1706398"/>
            <a:ext cx="9731650" cy="222665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870" y="4240610"/>
            <a:ext cx="7131546" cy="212695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2032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Background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Task execution</a:t>
            </a:r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774800" y="1706399"/>
            <a:ext cx="9731650" cy="1938626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733" y="3952581"/>
            <a:ext cx="5340360" cy="2126951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03EA872-A674-449B-A120-B97244F8E91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662998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0"/>
</p:tagLst>
</file>

<file path=ppt/theme/theme1.xml><?xml version="1.0" encoding="utf-8"?>
<a:theme xmlns:a="http://schemas.openxmlformats.org/drawingml/2006/main" name="Blank">
  <a:themeElements>
    <a:clrScheme name="DTU">
      <a:dk1>
        <a:srgbClr val="000000"/>
      </a:dk1>
      <a:lt1>
        <a:srgbClr val="FFFFFF"/>
      </a:lt1>
      <a:dk2>
        <a:srgbClr val="990000"/>
      </a:dk2>
      <a:lt2>
        <a:srgbClr val="79238E"/>
      </a:lt2>
      <a:accent1>
        <a:srgbClr val="990000"/>
      </a:accent1>
      <a:accent2>
        <a:srgbClr val="2F3EEA"/>
      </a:accent2>
      <a:accent3>
        <a:srgbClr val="1FD082"/>
      </a:accent3>
      <a:accent4>
        <a:srgbClr val="171748"/>
      </a:accent4>
      <a:accent5>
        <a:srgbClr val="F6D04D"/>
      </a:accent5>
      <a:accent6>
        <a:srgbClr val="FC7634"/>
      </a:accent6>
      <a:hlink>
        <a:srgbClr val="2F3EEA"/>
      </a:hlink>
      <a:folHlink>
        <a:srgbClr val="990000"/>
      </a:folHlink>
    </a:clrScheme>
    <a:fontScheme name="DT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ts val="432"/>
          </a:spcBef>
          <a:spcAft>
            <a:spcPct val="0"/>
          </a:spcAft>
          <a:buClrTx/>
          <a:buSzTx/>
          <a:buFontTx/>
          <a:buNone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rgbClr val="FFFFFF"/>
            </a:solidFill>
            <a:effectLst/>
            <a:latin typeface="+mn-lt"/>
            <a:ea typeface="ＭＳ Ｐゴシック" pitchFamily="-80" charset="-128"/>
          </a:defRPr>
        </a:defPPr>
      </a:lstStyle>
    </a:spDef>
    <a:ln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</a:lnDef>
    <a:txDef>
      <a:spPr>
        <a:noFill/>
      </a:spPr>
      <a:bodyPr wrap="square" lIns="0" tIns="0" rIns="0" bIns="0" rtlCol="0">
        <a:spAutoFit/>
      </a:bodyPr>
      <a:lstStyle>
        <a:defPPr algn="l">
          <a:spcBef>
            <a:spcPts val="432"/>
          </a:spcBef>
          <a:defRPr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1 DTU Template.potx" id="{DCBB0D47-5BC6-435C-9126-D3D343B0B928}" vid="{2DC669D5-2566-4482-AB47-A5699F5A4350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FormConfiguration><![CDATA[{"formFields":[],"formDataEntries":[]}]]></TemplafySlideFormConfiguration>
</file>

<file path=customXml/item10.xml><?xml version="1.0" encoding="utf-8"?>
<TemplafySlideTemplateConfiguration><![CDATA[{"documentContentValidatorConfiguration":{"enableDocumentContentValidator":false,"documentContentValidatorVersion":0},"elementsMetadata":[],"slideId":"636957680393408391","enableDocumentContentUpdater":true,"version":"1.2"}]]></TemplafySlideTemplateConfiguration>
</file>

<file path=customXml/item2.xml><?xml version="1.0" encoding="utf-8"?>
<TemplafySlideFormConfiguration><![CDATA[{"formFields":[],"formDataEntries":[]}]]></TemplafySlideFormConfiguration>
</file>

<file path=customXml/item3.xml><?xml version="1.0" encoding="utf-8"?>
<TemplafyFormConfiguration><![CDATA[{"formFields":[{"required":false,"helpTexts":{"prefix":"","postfix":""},"spacing":{},"type":"datePicker","name":"Date","label":"Date","fullyQualifiedName":"Date"},{"required":false,"placeholder":"","lines":0,"helpTexts":{"prefix":"","postfix":""},"spacing":{},"type":"textBox","name":"PresentationTitle","label":"Presentation title","fullyQualifiedName":"PresentationTitle"}],"formDataEntries":[{"name":"Date","value":"hsvYS8IryhCZFXXNXCsogQ=="},{"name":"PresentationTitle","value":"nICks+3ypl+k9xFBt0nn7/CGr9wKFGXNuO9ve+lTvX0uSgaEqCt9mAnG0etQN9EohKbxTmA6S0TwmmGCZmAtvA=="}]}]]></TemplafyFormConfiguration>
</file>

<file path=customXml/item4.xml><?xml version="1.0" encoding="utf-8"?>
<TemplafyTemplateConfiguration><![CDATA[{"elementsMetadata":[{"type":"shape","id":"10e0f73b-10d9-4433-8003-487e83615511","elementConfiguration":{"binding":"UserProfile.Offices.Workarea_{{DocumentLanguage}}","disableUpdates":false,"type":"text"}},{"type":"shape","id":"70d2a61d-c8ac-4611-b908-b4fc9179f3ec","elementConfiguration":{"format":"{{DateFormats.GeneralDate}}","binding":"Form.Date","disableUpdates":false,"type":"date"}},{"type":"shape","id":"76bfd7ea-7001-4cea-8e38-f18fc7f8c563","elementConfiguration":{"binding":"Form.PresentationTitle","disableUpdates":false,"type":"text"}}],"transformationConfigurations":[{"language":"{{DocumentLanguage}}","disableUpdates":false,"type":"proofingLanguage"}],"templateName":"","templateDescription":"","enableDocumentContentUpdater":true,"version":"1.2"}]]></TemplafyTemplateConfiguration>
</file>

<file path=customXml/item5.xml><?xml version="1.0" encoding="utf-8"?>
<TemplafySlideTemplateConfiguration><![CDATA[{"documentContentValidatorConfiguration":{"enableDocumentContentValidator":false,"documentContentValidatorVersion":0},"elementsMetadata":[],"slideId":"636957680393408391","enableDocumentContentUpdater":true,"version":"1.2"}]]></TemplafySlideTemplateConfiguration>
</file>

<file path=customXml/item6.xml><?xml version="1.0" encoding="utf-8"?>
<TemplafySlideTemplateConfiguration><![CDATA[{"documentContentValidatorConfiguration":{"enableDocumentContentValidator":false,"documentContentValidatorVersion":0},"elementsMetadata":[],"slideId":"636957680393236694","enableDocumentContentUpdater":true,"version":"1.2"}]]></TemplafySlideTemplateConfiguration>
</file>

<file path=customXml/item7.xml><?xml version="1.0" encoding="utf-8"?>
<TemplafySlideFormConfiguration><![CDATA[{"formFields":[],"formDataEntries":[]}]]></TemplafySlideFormConfiguration>
</file>

<file path=customXml/item8.xml><?xml version="1.0" encoding="utf-8"?>
<TemplafySlideTemplateConfiguration><![CDATA[{"documentContentValidatorConfiguration":{"enableDocumentContentValidator":false,"documentContentValidatorVersion":0},"elementsMetadata":[],"slideId":"636957680393408390","enableDocumentContentUpdater":true,"version":"1.2"}]]></TemplafySlideTemplateConfiguration>
</file>

<file path=customXml/item9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5DEE4BEE-00BA-4E32-BD26-AF535B50AC95}">
  <ds:schemaRefs/>
</ds:datastoreItem>
</file>

<file path=customXml/itemProps10.xml><?xml version="1.0" encoding="utf-8"?>
<ds:datastoreItem xmlns:ds="http://schemas.openxmlformats.org/officeDocument/2006/customXml" ds:itemID="{52458204-17C0-43A9-92FB-EE1004E36F06}">
  <ds:schemaRefs/>
</ds:datastoreItem>
</file>

<file path=customXml/itemProps2.xml><?xml version="1.0" encoding="utf-8"?>
<ds:datastoreItem xmlns:ds="http://schemas.openxmlformats.org/officeDocument/2006/customXml" ds:itemID="{9587AFF5-BFB0-40A3-85CA-ADEED7540807}">
  <ds:schemaRefs/>
</ds:datastoreItem>
</file>

<file path=customXml/itemProps3.xml><?xml version="1.0" encoding="utf-8"?>
<ds:datastoreItem xmlns:ds="http://schemas.openxmlformats.org/officeDocument/2006/customXml" ds:itemID="{43763224-B85A-4B53-A86A-261D26A71C30}">
  <ds:schemaRefs/>
</ds:datastoreItem>
</file>

<file path=customXml/itemProps4.xml><?xml version="1.0" encoding="utf-8"?>
<ds:datastoreItem xmlns:ds="http://schemas.openxmlformats.org/officeDocument/2006/customXml" ds:itemID="{1334258C-C3E7-4029-A615-C886A240FB15}">
  <ds:schemaRefs/>
</ds:datastoreItem>
</file>

<file path=customXml/itemProps5.xml><?xml version="1.0" encoding="utf-8"?>
<ds:datastoreItem xmlns:ds="http://schemas.openxmlformats.org/officeDocument/2006/customXml" ds:itemID="{CA9FC985-930B-40D4-827F-9FAC5D35EA8C}">
  <ds:schemaRefs/>
</ds:datastoreItem>
</file>

<file path=customXml/itemProps6.xml><?xml version="1.0" encoding="utf-8"?>
<ds:datastoreItem xmlns:ds="http://schemas.openxmlformats.org/officeDocument/2006/customXml" ds:itemID="{D27AE696-61B6-4B19-9CED-6F2A3F244FE3}">
  <ds:schemaRefs/>
</ds:datastoreItem>
</file>

<file path=customXml/itemProps7.xml><?xml version="1.0" encoding="utf-8"?>
<ds:datastoreItem xmlns:ds="http://schemas.openxmlformats.org/officeDocument/2006/customXml" ds:itemID="{1680B9DC-2D51-4402-BB2C-B8DE0C5AC522}">
  <ds:schemaRefs/>
</ds:datastoreItem>
</file>

<file path=customXml/itemProps8.xml><?xml version="1.0" encoding="utf-8"?>
<ds:datastoreItem xmlns:ds="http://schemas.openxmlformats.org/officeDocument/2006/customXml" ds:itemID="{6B8AD017-B053-4E30-93B9-B28A44CEC3A4}">
  <ds:schemaRefs/>
</ds:datastoreItem>
</file>

<file path=customXml/itemProps9.xml><?xml version="1.0" encoding="utf-8"?>
<ds:datastoreItem xmlns:ds="http://schemas.openxmlformats.org/officeDocument/2006/customXml" ds:itemID="{0769A785-8AE7-4F4A-A4B3-457F725A9AFB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 DTU Template</Template>
  <TotalTime>1266</TotalTime>
  <Words>409</Words>
  <Application>Microsoft Office PowerPoint</Application>
  <PresentationFormat>Custom</PresentationFormat>
  <Paragraphs>94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Verdana</vt:lpstr>
      <vt:lpstr>Blank</vt:lpstr>
      <vt:lpstr>PowerPoint Presentation</vt:lpstr>
      <vt:lpstr>Time-predictable End-system  Design for Real-Time Communication</vt:lpstr>
      <vt:lpstr>Outline</vt:lpstr>
      <vt:lpstr>Introduction Cyber-physical systems</vt:lpstr>
      <vt:lpstr>Introduction Example cyber-physical system network</vt:lpstr>
      <vt:lpstr>Introduction Motivation</vt:lpstr>
      <vt:lpstr>Background Hard real-time systems</vt:lpstr>
      <vt:lpstr>Background Task execution</vt:lpstr>
      <vt:lpstr>Background Task execution</vt:lpstr>
      <vt:lpstr>Background Real-time Communication</vt:lpstr>
      <vt:lpstr>Background Real-time Communication - ET</vt:lpstr>
      <vt:lpstr>Background Real-time Communication - RC</vt:lpstr>
      <vt:lpstr>Background Real-time Communication - TT</vt:lpstr>
      <vt:lpstr>Background Time synchronization</vt:lpstr>
      <vt:lpstr>Background Time synchronization</vt:lpstr>
    </vt:vector>
  </TitlesOfParts>
  <Company>DTU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DTU</dc:creator>
  <cp:lastModifiedBy>Eleftherios Kyriakakis</cp:lastModifiedBy>
  <cp:revision>102</cp:revision>
  <dcterms:created xsi:type="dcterms:W3CDTF">2017-07-31T08:31:56Z</dcterms:created>
  <dcterms:modified xsi:type="dcterms:W3CDTF">2021-05-19T17:51:11Z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dIsCodeFreeTemplate">
    <vt:lpwstr>True</vt:lpwstr>
  </property>
  <property fmtid="{D5CDD505-2E9C-101B-9397-08002B2CF9AE}" pid="3" name="TemplafyTenantId">
    <vt:lpwstr>dtu</vt:lpwstr>
  </property>
  <property fmtid="{D5CDD505-2E9C-101B-9397-08002B2CF9AE}" pid="4" name="TemplafyTemplateId">
    <vt:lpwstr>636784030496976655</vt:lpwstr>
  </property>
  <property fmtid="{D5CDD505-2E9C-101B-9397-08002B2CF9AE}" pid="5" name="TemplafyUserProfileId">
    <vt:lpwstr>636697446619073346</vt:lpwstr>
  </property>
  <property fmtid="{D5CDD505-2E9C-101B-9397-08002B2CF9AE}" pid="6" name="TemplafyLanguageCode">
    <vt:lpwstr>en-GB</vt:lpwstr>
  </property>
</Properties>
</file>